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3" r:id="rId4"/>
    <p:sldId id="259" r:id="rId5"/>
    <p:sldId id="260" r:id="rId6"/>
    <p:sldId id="262" r:id="rId7"/>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seymoursmith" initials="ss" lastIdx="1" clrIdx="0">
    <p:extLst>
      <p:ext uri="{19B8F6BF-5375-455C-9EA6-DF929625EA0E}">
        <p15:presenceInfo xmlns:p15="http://schemas.microsoft.com/office/powerpoint/2012/main" userId="abef81174c86965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1" d="100"/>
          <a:sy n="81" d="100"/>
        </p:scale>
        <p:origin x="298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CAB9F8-1607-49DC-B1E7-A3C0C680AAAF}"/>
              </a:ext>
            </a:extLst>
          </p:cNvPr>
          <p:cNvSpPr>
            <a:spLocks noGrp="1"/>
          </p:cNvSpPr>
          <p:nvPr>
            <p:ph type="ctrTitle"/>
          </p:nvPr>
        </p:nvSpPr>
        <p:spPr>
          <a:xfrm>
            <a:off x="857250" y="1621191"/>
            <a:ext cx="5143500" cy="3448756"/>
          </a:xfrm>
        </p:spPr>
        <p:txBody>
          <a:bodyPr anchor="b"/>
          <a:lstStyle>
            <a:lvl1pPr algn="ctr">
              <a:defRPr sz="3375"/>
            </a:lvl1pPr>
          </a:lstStyle>
          <a:p>
            <a:r>
              <a:rPr lang="en-US"/>
              <a:t>Click to edit Master title style</a:t>
            </a:r>
            <a:endParaRPr lang="en-GB"/>
          </a:p>
        </p:txBody>
      </p:sp>
      <p:sp>
        <p:nvSpPr>
          <p:cNvPr id="3" name="Subtitle 2">
            <a:extLst>
              <a:ext uri="{FF2B5EF4-FFF2-40B4-BE49-F238E27FC236}">
                <a16:creationId xmlns:a16="http://schemas.microsoft.com/office/drawing/2014/main" xmlns="" id="{4280F285-F3CD-4E52-BC50-442A8D2A7910}"/>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DDDC39A1-CB9A-42B3-A47F-E04F9099B0F1}"/>
              </a:ext>
            </a:extLst>
          </p:cNvPr>
          <p:cNvSpPr>
            <a:spLocks noGrp="1"/>
          </p:cNvSpPr>
          <p:nvPr>
            <p:ph type="dt" sz="half" idx="10"/>
          </p:nvPr>
        </p:nvSpPr>
        <p:spPr/>
        <p:txBody>
          <a:bodyPr/>
          <a:lstStyle/>
          <a:p>
            <a:fld id="{A51ED005-969C-4DE9-A772-356C50377A25}" type="datetimeFigureOut">
              <a:rPr lang="en-GB" smtClean="0"/>
              <a:t>17/12/2021</a:t>
            </a:fld>
            <a:endParaRPr lang="en-GB"/>
          </a:p>
        </p:txBody>
      </p:sp>
      <p:sp>
        <p:nvSpPr>
          <p:cNvPr id="5" name="Footer Placeholder 4">
            <a:extLst>
              <a:ext uri="{FF2B5EF4-FFF2-40B4-BE49-F238E27FC236}">
                <a16:creationId xmlns:a16="http://schemas.microsoft.com/office/drawing/2014/main" xmlns="" id="{C6DE40D5-F0C6-4193-AE86-2EDC33BF6F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E55C219F-1D98-434F-A7ED-D56413A3CF0D}"/>
              </a:ext>
            </a:extLst>
          </p:cNvPr>
          <p:cNvSpPr>
            <a:spLocks noGrp="1"/>
          </p:cNvSpPr>
          <p:nvPr>
            <p:ph type="sldNum" sz="quarter" idx="12"/>
          </p:nvPr>
        </p:nvSpPr>
        <p:spPr/>
        <p:txBody>
          <a:bodyPr/>
          <a:lstStyle/>
          <a:p>
            <a:fld id="{29CCD808-1D10-4662-81FB-5422E7CDD31D}" type="slidenum">
              <a:rPr lang="en-GB" smtClean="0"/>
              <a:t>‹#›</a:t>
            </a:fld>
            <a:endParaRPr lang="en-GB"/>
          </a:p>
        </p:txBody>
      </p:sp>
    </p:spTree>
    <p:extLst>
      <p:ext uri="{BB962C8B-B14F-4D97-AF65-F5344CB8AC3E}">
        <p14:creationId xmlns:p14="http://schemas.microsoft.com/office/powerpoint/2010/main" val="3558104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9B39ED-3590-4688-8C48-8B86E7D5E17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727B0213-0384-4CFA-B54A-047BF24F75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383211CF-C3E1-42C0-BC74-10C321D69D39}"/>
              </a:ext>
            </a:extLst>
          </p:cNvPr>
          <p:cNvSpPr>
            <a:spLocks noGrp="1"/>
          </p:cNvSpPr>
          <p:nvPr>
            <p:ph type="dt" sz="half" idx="10"/>
          </p:nvPr>
        </p:nvSpPr>
        <p:spPr/>
        <p:txBody>
          <a:bodyPr/>
          <a:lstStyle/>
          <a:p>
            <a:fld id="{A51ED005-969C-4DE9-A772-356C50377A25}" type="datetimeFigureOut">
              <a:rPr lang="en-GB" smtClean="0"/>
              <a:t>17/12/2021</a:t>
            </a:fld>
            <a:endParaRPr lang="en-GB"/>
          </a:p>
        </p:txBody>
      </p:sp>
      <p:sp>
        <p:nvSpPr>
          <p:cNvPr id="5" name="Footer Placeholder 4">
            <a:extLst>
              <a:ext uri="{FF2B5EF4-FFF2-40B4-BE49-F238E27FC236}">
                <a16:creationId xmlns:a16="http://schemas.microsoft.com/office/drawing/2014/main" xmlns="" id="{58DC100D-5424-4446-88E3-D8D498DAC0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2A96158-4030-4869-80F4-446596F17749}"/>
              </a:ext>
            </a:extLst>
          </p:cNvPr>
          <p:cNvSpPr>
            <a:spLocks noGrp="1"/>
          </p:cNvSpPr>
          <p:nvPr>
            <p:ph type="sldNum" sz="quarter" idx="12"/>
          </p:nvPr>
        </p:nvSpPr>
        <p:spPr/>
        <p:txBody>
          <a:bodyPr/>
          <a:lstStyle/>
          <a:p>
            <a:fld id="{29CCD808-1D10-4662-81FB-5422E7CDD31D}" type="slidenum">
              <a:rPr lang="en-GB" smtClean="0"/>
              <a:t>‹#›</a:t>
            </a:fld>
            <a:endParaRPr lang="en-GB"/>
          </a:p>
        </p:txBody>
      </p:sp>
    </p:spTree>
    <p:extLst>
      <p:ext uri="{BB962C8B-B14F-4D97-AF65-F5344CB8AC3E}">
        <p14:creationId xmlns:p14="http://schemas.microsoft.com/office/powerpoint/2010/main" val="317816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671FD5A-36C9-40A6-B6DA-658DF4AC17E5}"/>
              </a:ext>
            </a:extLst>
          </p:cNvPr>
          <p:cNvSpPr>
            <a:spLocks noGrp="1"/>
          </p:cNvSpPr>
          <p:nvPr>
            <p:ph type="title" orient="vert"/>
          </p:nvPr>
        </p:nvSpPr>
        <p:spPr>
          <a:xfrm>
            <a:off x="4907756" y="527403"/>
            <a:ext cx="1478756" cy="8394877"/>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E814BF42-7E8C-4A1C-A658-4910F105E6F4}"/>
              </a:ext>
            </a:extLst>
          </p:cNvPr>
          <p:cNvSpPr>
            <a:spLocks noGrp="1"/>
          </p:cNvSpPr>
          <p:nvPr>
            <p:ph type="body" orient="vert" idx="1"/>
          </p:nvPr>
        </p:nvSpPr>
        <p:spPr>
          <a:xfrm>
            <a:off x="471487"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7F3A98D7-6B8A-4A4A-A19C-7EBC347D5277}"/>
              </a:ext>
            </a:extLst>
          </p:cNvPr>
          <p:cNvSpPr>
            <a:spLocks noGrp="1"/>
          </p:cNvSpPr>
          <p:nvPr>
            <p:ph type="dt" sz="half" idx="10"/>
          </p:nvPr>
        </p:nvSpPr>
        <p:spPr/>
        <p:txBody>
          <a:bodyPr/>
          <a:lstStyle/>
          <a:p>
            <a:fld id="{A51ED005-969C-4DE9-A772-356C50377A25}" type="datetimeFigureOut">
              <a:rPr lang="en-GB" smtClean="0"/>
              <a:t>17/12/2021</a:t>
            </a:fld>
            <a:endParaRPr lang="en-GB"/>
          </a:p>
        </p:txBody>
      </p:sp>
      <p:sp>
        <p:nvSpPr>
          <p:cNvPr id="5" name="Footer Placeholder 4">
            <a:extLst>
              <a:ext uri="{FF2B5EF4-FFF2-40B4-BE49-F238E27FC236}">
                <a16:creationId xmlns:a16="http://schemas.microsoft.com/office/drawing/2014/main" xmlns="" id="{5133EF27-D796-4F95-BA80-43BFAFD8CD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AF702C9-D421-41B5-963F-8D1D47DAA7E4}"/>
              </a:ext>
            </a:extLst>
          </p:cNvPr>
          <p:cNvSpPr>
            <a:spLocks noGrp="1"/>
          </p:cNvSpPr>
          <p:nvPr>
            <p:ph type="sldNum" sz="quarter" idx="12"/>
          </p:nvPr>
        </p:nvSpPr>
        <p:spPr/>
        <p:txBody>
          <a:bodyPr/>
          <a:lstStyle/>
          <a:p>
            <a:fld id="{29CCD808-1D10-4662-81FB-5422E7CDD31D}" type="slidenum">
              <a:rPr lang="en-GB" smtClean="0"/>
              <a:t>‹#›</a:t>
            </a:fld>
            <a:endParaRPr lang="en-GB"/>
          </a:p>
        </p:txBody>
      </p:sp>
    </p:spTree>
    <p:extLst>
      <p:ext uri="{BB962C8B-B14F-4D97-AF65-F5344CB8AC3E}">
        <p14:creationId xmlns:p14="http://schemas.microsoft.com/office/powerpoint/2010/main" val="1310326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C8CFE7-36ED-4352-B016-5FBF5A69A7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42C9812E-EF19-4274-96DD-C2315AC74E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9C6AB27-D7A1-4421-91BA-F0241EEC92A8}"/>
              </a:ext>
            </a:extLst>
          </p:cNvPr>
          <p:cNvSpPr>
            <a:spLocks noGrp="1"/>
          </p:cNvSpPr>
          <p:nvPr>
            <p:ph type="dt" sz="half" idx="10"/>
          </p:nvPr>
        </p:nvSpPr>
        <p:spPr/>
        <p:txBody>
          <a:bodyPr/>
          <a:lstStyle/>
          <a:p>
            <a:fld id="{A51ED005-969C-4DE9-A772-356C50377A25}" type="datetimeFigureOut">
              <a:rPr lang="en-GB" smtClean="0"/>
              <a:t>17/12/2021</a:t>
            </a:fld>
            <a:endParaRPr lang="en-GB"/>
          </a:p>
        </p:txBody>
      </p:sp>
      <p:sp>
        <p:nvSpPr>
          <p:cNvPr id="5" name="Footer Placeholder 4">
            <a:extLst>
              <a:ext uri="{FF2B5EF4-FFF2-40B4-BE49-F238E27FC236}">
                <a16:creationId xmlns:a16="http://schemas.microsoft.com/office/drawing/2014/main" xmlns="" id="{CD60E957-B30F-4AFA-A033-F1692EC99A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EF36862-37B4-4F7E-9184-52407C7D2E14}"/>
              </a:ext>
            </a:extLst>
          </p:cNvPr>
          <p:cNvSpPr>
            <a:spLocks noGrp="1"/>
          </p:cNvSpPr>
          <p:nvPr>
            <p:ph type="sldNum" sz="quarter" idx="12"/>
          </p:nvPr>
        </p:nvSpPr>
        <p:spPr/>
        <p:txBody>
          <a:bodyPr/>
          <a:lstStyle/>
          <a:p>
            <a:fld id="{29CCD808-1D10-4662-81FB-5422E7CDD31D}" type="slidenum">
              <a:rPr lang="en-GB" smtClean="0"/>
              <a:t>‹#›</a:t>
            </a:fld>
            <a:endParaRPr lang="en-GB"/>
          </a:p>
        </p:txBody>
      </p:sp>
    </p:spTree>
    <p:extLst>
      <p:ext uri="{BB962C8B-B14F-4D97-AF65-F5344CB8AC3E}">
        <p14:creationId xmlns:p14="http://schemas.microsoft.com/office/powerpoint/2010/main" val="4075895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AF9323-C9F6-49F9-82AD-50DAF8271711}"/>
              </a:ext>
            </a:extLst>
          </p:cNvPr>
          <p:cNvSpPr>
            <a:spLocks noGrp="1"/>
          </p:cNvSpPr>
          <p:nvPr>
            <p:ph type="title"/>
          </p:nvPr>
        </p:nvSpPr>
        <p:spPr>
          <a:xfrm>
            <a:off x="467916" y="2469622"/>
            <a:ext cx="5915025" cy="4120620"/>
          </a:xfrm>
        </p:spPr>
        <p:txBody>
          <a:bodyPr anchor="b"/>
          <a:lstStyle>
            <a:lvl1pPr>
              <a:defRPr sz="3375"/>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DC54D63D-1E55-4BD6-862D-1C3841915031}"/>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381EB1E-A2B3-43B9-80EA-CB84481043B5}"/>
              </a:ext>
            </a:extLst>
          </p:cNvPr>
          <p:cNvSpPr>
            <a:spLocks noGrp="1"/>
          </p:cNvSpPr>
          <p:nvPr>
            <p:ph type="dt" sz="half" idx="10"/>
          </p:nvPr>
        </p:nvSpPr>
        <p:spPr/>
        <p:txBody>
          <a:bodyPr/>
          <a:lstStyle/>
          <a:p>
            <a:fld id="{A51ED005-969C-4DE9-A772-356C50377A25}" type="datetimeFigureOut">
              <a:rPr lang="en-GB" smtClean="0"/>
              <a:t>17/12/2021</a:t>
            </a:fld>
            <a:endParaRPr lang="en-GB"/>
          </a:p>
        </p:txBody>
      </p:sp>
      <p:sp>
        <p:nvSpPr>
          <p:cNvPr id="5" name="Footer Placeholder 4">
            <a:extLst>
              <a:ext uri="{FF2B5EF4-FFF2-40B4-BE49-F238E27FC236}">
                <a16:creationId xmlns:a16="http://schemas.microsoft.com/office/drawing/2014/main" xmlns="" id="{28A17FE0-0FC7-4A4A-B903-EFAC6E5290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4259FDC-9D48-45FE-A3B6-9535BB8DDF74}"/>
              </a:ext>
            </a:extLst>
          </p:cNvPr>
          <p:cNvSpPr>
            <a:spLocks noGrp="1"/>
          </p:cNvSpPr>
          <p:nvPr>
            <p:ph type="sldNum" sz="quarter" idx="12"/>
          </p:nvPr>
        </p:nvSpPr>
        <p:spPr/>
        <p:txBody>
          <a:bodyPr/>
          <a:lstStyle/>
          <a:p>
            <a:fld id="{29CCD808-1D10-4662-81FB-5422E7CDD31D}" type="slidenum">
              <a:rPr lang="en-GB" smtClean="0"/>
              <a:t>‹#›</a:t>
            </a:fld>
            <a:endParaRPr lang="en-GB"/>
          </a:p>
        </p:txBody>
      </p:sp>
    </p:spTree>
    <p:extLst>
      <p:ext uri="{BB962C8B-B14F-4D97-AF65-F5344CB8AC3E}">
        <p14:creationId xmlns:p14="http://schemas.microsoft.com/office/powerpoint/2010/main" val="3190427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0283E2-D72F-4FCB-8ED6-0D35B5C50B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2267764A-8E0B-4215-8E32-CEC0BE40FB2F}"/>
              </a:ext>
            </a:extLst>
          </p:cNvPr>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9F548560-0485-4E1A-ACF8-5E8B999301DF}"/>
              </a:ext>
            </a:extLst>
          </p:cNvPr>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25D35D80-FC4C-4869-81F2-E861B1760294}"/>
              </a:ext>
            </a:extLst>
          </p:cNvPr>
          <p:cNvSpPr>
            <a:spLocks noGrp="1"/>
          </p:cNvSpPr>
          <p:nvPr>
            <p:ph type="dt" sz="half" idx="10"/>
          </p:nvPr>
        </p:nvSpPr>
        <p:spPr/>
        <p:txBody>
          <a:bodyPr/>
          <a:lstStyle/>
          <a:p>
            <a:fld id="{A51ED005-969C-4DE9-A772-356C50377A25}" type="datetimeFigureOut">
              <a:rPr lang="en-GB" smtClean="0"/>
              <a:t>17/12/2021</a:t>
            </a:fld>
            <a:endParaRPr lang="en-GB"/>
          </a:p>
        </p:txBody>
      </p:sp>
      <p:sp>
        <p:nvSpPr>
          <p:cNvPr id="6" name="Footer Placeholder 5">
            <a:extLst>
              <a:ext uri="{FF2B5EF4-FFF2-40B4-BE49-F238E27FC236}">
                <a16:creationId xmlns:a16="http://schemas.microsoft.com/office/drawing/2014/main" xmlns="" id="{62FD5827-A8E1-4FAA-8C11-A0FD053A8C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A26E233-E439-49F8-A871-4E368C772538}"/>
              </a:ext>
            </a:extLst>
          </p:cNvPr>
          <p:cNvSpPr>
            <a:spLocks noGrp="1"/>
          </p:cNvSpPr>
          <p:nvPr>
            <p:ph type="sldNum" sz="quarter" idx="12"/>
          </p:nvPr>
        </p:nvSpPr>
        <p:spPr/>
        <p:txBody>
          <a:bodyPr/>
          <a:lstStyle/>
          <a:p>
            <a:fld id="{29CCD808-1D10-4662-81FB-5422E7CDD31D}" type="slidenum">
              <a:rPr lang="en-GB" smtClean="0"/>
              <a:t>‹#›</a:t>
            </a:fld>
            <a:endParaRPr lang="en-GB"/>
          </a:p>
        </p:txBody>
      </p:sp>
    </p:spTree>
    <p:extLst>
      <p:ext uri="{BB962C8B-B14F-4D97-AF65-F5344CB8AC3E}">
        <p14:creationId xmlns:p14="http://schemas.microsoft.com/office/powerpoint/2010/main" val="4264416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557D4D-2FFD-4AF6-9555-B64B5D4B3630}"/>
              </a:ext>
            </a:extLst>
          </p:cNvPr>
          <p:cNvSpPr>
            <a:spLocks noGrp="1"/>
          </p:cNvSpPr>
          <p:nvPr>
            <p:ph type="title"/>
          </p:nvPr>
        </p:nvSpPr>
        <p:spPr>
          <a:xfrm>
            <a:off x="472381" y="527404"/>
            <a:ext cx="5915025" cy="1914702"/>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D14ACEF3-C83B-47BD-B581-649274062CC3}"/>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8DB0100-E58C-497E-9E11-185CFC0733CB}"/>
              </a:ext>
            </a:extLst>
          </p:cNvPr>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5C43CDCD-BF44-4D2D-ADA1-60A56828EA8B}"/>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E096C0E-0AA4-4295-AC58-3068EA328A33}"/>
              </a:ext>
            </a:extLst>
          </p:cNvPr>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FD29C6FC-E473-4137-BB29-B86BF31DE70A}"/>
              </a:ext>
            </a:extLst>
          </p:cNvPr>
          <p:cNvSpPr>
            <a:spLocks noGrp="1"/>
          </p:cNvSpPr>
          <p:nvPr>
            <p:ph type="dt" sz="half" idx="10"/>
          </p:nvPr>
        </p:nvSpPr>
        <p:spPr/>
        <p:txBody>
          <a:bodyPr/>
          <a:lstStyle/>
          <a:p>
            <a:fld id="{A51ED005-969C-4DE9-A772-356C50377A25}" type="datetimeFigureOut">
              <a:rPr lang="en-GB" smtClean="0"/>
              <a:t>17/12/2021</a:t>
            </a:fld>
            <a:endParaRPr lang="en-GB"/>
          </a:p>
        </p:txBody>
      </p:sp>
      <p:sp>
        <p:nvSpPr>
          <p:cNvPr id="8" name="Footer Placeholder 7">
            <a:extLst>
              <a:ext uri="{FF2B5EF4-FFF2-40B4-BE49-F238E27FC236}">
                <a16:creationId xmlns:a16="http://schemas.microsoft.com/office/drawing/2014/main" xmlns="" id="{42569790-C992-4203-9267-24B7900DD97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B349A540-143C-45E2-9D24-AD974392BAD2}"/>
              </a:ext>
            </a:extLst>
          </p:cNvPr>
          <p:cNvSpPr>
            <a:spLocks noGrp="1"/>
          </p:cNvSpPr>
          <p:nvPr>
            <p:ph type="sldNum" sz="quarter" idx="12"/>
          </p:nvPr>
        </p:nvSpPr>
        <p:spPr/>
        <p:txBody>
          <a:bodyPr/>
          <a:lstStyle/>
          <a:p>
            <a:fld id="{29CCD808-1D10-4662-81FB-5422E7CDD31D}" type="slidenum">
              <a:rPr lang="en-GB" smtClean="0"/>
              <a:t>‹#›</a:t>
            </a:fld>
            <a:endParaRPr lang="en-GB"/>
          </a:p>
        </p:txBody>
      </p:sp>
    </p:spTree>
    <p:extLst>
      <p:ext uri="{BB962C8B-B14F-4D97-AF65-F5344CB8AC3E}">
        <p14:creationId xmlns:p14="http://schemas.microsoft.com/office/powerpoint/2010/main" val="353005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1AEE3A-2708-4402-BECC-C120E28A4A7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9A8DA955-7693-4F96-85A2-40DE10E9DC1A}"/>
              </a:ext>
            </a:extLst>
          </p:cNvPr>
          <p:cNvSpPr>
            <a:spLocks noGrp="1"/>
          </p:cNvSpPr>
          <p:nvPr>
            <p:ph type="dt" sz="half" idx="10"/>
          </p:nvPr>
        </p:nvSpPr>
        <p:spPr/>
        <p:txBody>
          <a:bodyPr/>
          <a:lstStyle/>
          <a:p>
            <a:fld id="{A51ED005-969C-4DE9-A772-356C50377A25}" type="datetimeFigureOut">
              <a:rPr lang="en-GB" smtClean="0"/>
              <a:t>17/12/2021</a:t>
            </a:fld>
            <a:endParaRPr lang="en-GB"/>
          </a:p>
        </p:txBody>
      </p:sp>
      <p:sp>
        <p:nvSpPr>
          <p:cNvPr id="4" name="Footer Placeholder 3">
            <a:extLst>
              <a:ext uri="{FF2B5EF4-FFF2-40B4-BE49-F238E27FC236}">
                <a16:creationId xmlns:a16="http://schemas.microsoft.com/office/drawing/2014/main" xmlns="" id="{EDB91496-9072-46D9-A575-B859AB1A44D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98A07B03-3E24-490C-9546-8638CB4F756A}"/>
              </a:ext>
            </a:extLst>
          </p:cNvPr>
          <p:cNvSpPr>
            <a:spLocks noGrp="1"/>
          </p:cNvSpPr>
          <p:nvPr>
            <p:ph type="sldNum" sz="quarter" idx="12"/>
          </p:nvPr>
        </p:nvSpPr>
        <p:spPr/>
        <p:txBody>
          <a:bodyPr/>
          <a:lstStyle/>
          <a:p>
            <a:fld id="{29CCD808-1D10-4662-81FB-5422E7CDD31D}" type="slidenum">
              <a:rPr lang="en-GB" smtClean="0"/>
              <a:t>‹#›</a:t>
            </a:fld>
            <a:endParaRPr lang="en-GB"/>
          </a:p>
        </p:txBody>
      </p:sp>
    </p:spTree>
    <p:extLst>
      <p:ext uri="{BB962C8B-B14F-4D97-AF65-F5344CB8AC3E}">
        <p14:creationId xmlns:p14="http://schemas.microsoft.com/office/powerpoint/2010/main" val="920972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E2B8BB6-B6A4-4164-9660-B96BB61943D4}"/>
              </a:ext>
            </a:extLst>
          </p:cNvPr>
          <p:cNvSpPr>
            <a:spLocks noGrp="1"/>
          </p:cNvSpPr>
          <p:nvPr>
            <p:ph type="dt" sz="half" idx="10"/>
          </p:nvPr>
        </p:nvSpPr>
        <p:spPr/>
        <p:txBody>
          <a:bodyPr/>
          <a:lstStyle/>
          <a:p>
            <a:fld id="{A51ED005-969C-4DE9-A772-356C50377A25}" type="datetimeFigureOut">
              <a:rPr lang="en-GB" smtClean="0"/>
              <a:t>17/12/2021</a:t>
            </a:fld>
            <a:endParaRPr lang="en-GB"/>
          </a:p>
        </p:txBody>
      </p:sp>
      <p:sp>
        <p:nvSpPr>
          <p:cNvPr id="3" name="Footer Placeholder 2">
            <a:extLst>
              <a:ext uri="{FF2B5EF4-FFF2-40B4-BE49-F238E27FC236}">
                <a16:creationId xmlns:a16="http://schemas.microsoft.com/office/drawing/2014/main" xmlns="" id="{1277C775-D75E-4314-8D59-8E461A0EA0C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B97989D3-1E46-48DA-A3DA-5DB94A93FD54}"/>
              </a:ext>
            </a:extLst>
          </p:cNvPr>
          <p:cNvSpPr>
            <a:spLocks noGrp="1"/>
          </p:cNvSpPr>
          <p:nvPr>
            <p:ph type="sldNum" sz="quarter" idx="12"/>
          </p:nvPr>
        </p:nvSpPr>
        <p:spPr/>
        <p:txBody>
          <a:bodyPr/>
          <a:lstStyle/>
          <a:p>
            <a:fld id="{29CCD808-1D10-4662-81FB-5422E7CDD31D}" type="slidenum">
              <a:rPr lang="en-GB" smtClean="0"/>
              <a:t>‹#›</a:t>
            </a:fld>
            <a:endParaRPr lang="en-GB"/>
          </a:p>
        </p:txBody>
      </p:sp>
    </p:spTree>
    <p:extLst>
      <p:ext uri="{BB962C8B-B14F-4D97-AF65-F5344CB8AC3E}">
        <p14:creationId xmlns:p14="http://schemas.microsoft.com/office/powerpoint/2010/main" val="1334367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6F3B82-62E6-4F85-A197-67858146F977}"/>
              </a:ext>
            </a:extLst>
          </p:cNvPr>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46EEDCCD-9C01-4488-968C-05DA26846E46}"/>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4AD44585-BDAD-4391-B1F9-D289830BC595}"/>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xmlns="" id="{2C50B6D7-795E-48C7-995D-FDD3C4D78ED9}"/>
              </a:ext>
            </a:extLst>
          </p:cNvPr>
          <p:cNvSpPr>
            <a:spLocks noGrp="1"/>
          </p:cNvSpPr>
          <p:nvPr>
            <p:ph type="dt" sz="half" idx="10"/>
          </p:nvPr>
        </p:nvSpPr>
        <p:spPr/>
        <p:txBody>
          <a:bodyPr/>
          <a:lstStyle/>
          <a:p>
            <a:fld id="{A51ED005-969C-4DE9-A772-356C50377A25}" type="datetimeFigureOut">
              <a:rPr lang="en-GB" smtClean="0"/>
              <a:t>17/12/2021</a:t>
            </a:fld>
            <a:endParaRPr lang="en-GB"/>
          </a:p>
        </p:txBody>
      </p:sp>
      <p:sp>
        <p:nvSpPr>
          <p:cNvPr id="6" name="Footer Placeholder 5">
            <a:extLst>
              <a:ext uri="{FF2B5EF4-FFF2-40B4-BE49-F238E27FC236}">
                <a16:creationId xmlns:a16="http://schemas.microsoft.com/office/drawing/2014/main" xmlns="" id="{05271EE1-1D6B-4CCA-9750-9001EFDA51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1043D812-B1CE-4D32-8D8B-1A141FE4CB76}"/>
              </a:ext>
            </a:extLst>
          </p:cNvPr>
          <p:cNvSpPr>
            <a:spLocks noGrp="1"/>
          </p:cNvSpPr>
          <p:nvPr>
            <p:ph type="sldNum" sz="quarter" idx="12"/>
          </p:nvPr>
        </p:nvSpPr>
        <p:spPr/>
        <p:txBody>
          <a:bodyPr/>
          <a:lstStyle/>
          <a:p>
            <a:fld id="{29CCD808-1D10-4662-81FB-5422E7CDD31D}" type="slidenum">
              <a:rPr lang="en-GB" smtClean="0"/>
              <a:t>‹#›</a:t>
            </a:fld>
            <a:endParaRPr lang="en-GB"/>
          </a:p>
        </p:txBody>
      </p:sp>
    </p:spTree>
    <p:extLst>
      <p:ext uri="{BB962C8B-B14F-4D97-AF65-F5344CB8AC3E}">
        <p14:creationId xmlns:p14="http://schemas.microsoft.com/office/powerpoint/2010/main" val="978438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435231-5E90-40E0-B081-3398F6E3DE33}"/>
              </a:ext>
            </a:extLst>
          </p:cNvPr>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1B4D06B6-169A-430E-B8D4-A73256C52570}"/>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GB"/>
          </a:p>
        </p:txBody>
      </p:sp>
      <p:sp>
        <p:nvSpPr>
          <p:cNvPr id="4" name="Text Placeholder 3">
            <a:extLst>
              <a:ext uri="{FF2B5EF4-FFF2-40B4-BE49-F238E27FC236}">
                <a16:creationId xmlns:a16="http://schemas.microsoft.com/office/drawing/2014/main" xmlns="" id="{DF66E09E-FDCC-45BB-BDC5-B69268198798}"/>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xmlns="" id="{5394C9D2-63CD-4357-A90E-94F9C2107ABD}"/>
              </a:ext>
            </a:extLst>
          </p:cNvPr>
          <p:cNvSpPr>
            <a:spLocks noGrp="1"/>
          </p:cNvSpPr>
          <p:nvPr>
            <p:ph type="dt" sz="half" idx="10"/>
          </p:nvPr>
        </p:nvSpPr>
        <p:spPr/>
        <p:txBody>
          <a:bodyPr/>
          <a:lstStyle/>
          <a:p>
            <a:fld id="{A51ED005-969C-4DE9-A772-356C50377A25}" type="datetimeFigureOut">
              <a:rPr lang="en-GB" smtClean="0"/>
              <a:t>17/12/2021</a:t>
            </a:fld>
            <a:endParaRPr lang="en-GB"/>
          </a:p>
        </p:txBody>
      </p:sp>
      <p:sp>
        <p:nvSpPr>
          <p:cNvPr id="6" name="Footer Placeholder 5">
            <a:extLst>
              <a:ext uri="{FF2B5EF4-FFF2-40B4-BE49-F238E27FC236}">
                <a16:creationId xmlns:a16="http://schemas.microsoft.com/office/drawing/2014/main" xmlns="" id="{D510368B-3666-4E6B-BC86-04515D6AE1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303C8EAD-3F0F-448E-A9AE-D0508EDCD860}"/>
              </a:ext>
            </a:extLst>
          </p:cNvPr>
          <p:cNvSpPr>
            <a:spLocks noGrp="1"/>
          </p:cNvSpPr>
          <p:nvPr>
            <p:ph type="sldNum" sz="quarter" idx="12"/>
          </p:nvPr>
        </p:nvSpPr>
        <p:spPr/>
        <p:txBody>
          <a:bodyPr/>
          <a:lstStyle/>
          <a:p>
            <a:fld id="{29CCD808-1D10-4662-81FB-5422E7CDD31D}" type="slidenum">
              <a:rPr lang="en-GB" smtClean="0"/>
              <a:t>‹#›</a:t>
            </a:fld>
            <a:endParaRPr lang="en-GB"/>
          </a:p>
        </p:txBody>
      </p:sp>
    </p:spTree>
    <p:extLst>
      <p:ext uri="{BB962C8B-B14F-4D97-AF65-F5344CB8AC3E}">
        <p14:creationId xmlns:p14="http://schemas.microsoft.com/office/powerpoint/2010/main" val="3766223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BCF3DE3-46CD-428D-A0F6-D4D565590534}"/>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18D3630-9695-4C19-8C5A-2FC81772B29A}"/>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325963B-79E5-4145-8934-4C589B437E44}"/>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A51ED005-969C-4DE9-A772-356C50377A25}" type="datetimeFigureOut">
              <a:rPr lang="en-GB" smtClean="0"/>
              <a:t>17/12/2021</a:t>
            </a:fld>
            <a:endParaRPr lang="en-GB"/>
          </a:p>
        </p:txBody>
      </p:sp>
      <p:sp>
        <p:nvSpPr>
          <p:cNvPr id="5" name="Footer Placeholder 4">
            <a:extLst>
              <a:ext uri="{FF2B5EF4-FFF2-40B4-BE49-F238E27FC236}">
                <a16:creationId xmlns:a16="http://schemas.microsoft.com/office/drawing/2014/main" xmlns="" id="{0872EA16-2612-4AE8-AF48-13A92202B322}"/>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29F59B11-62B7-462F-9929-0EE3C33F2AB4}"/>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29CCD808-1D10-4662-81FB-5422E7CDD31D}" type="slidenum">
              <a:rPr lang="en-GB" smtClean="0"/>
              <a:t>‹#›</a:t>
            </a:fld>
            <a:endParaRPr lang="en-GB"/>
          </a:p>
        </p:txBody>
      </p:sp>
    </p:spTree>
    <p:extLst>
      <p:ext uri="{BB962C8B-B14F-4D97-AF65-F5344CB8AC3E}">
        <p14:creationId xmlns:p14="http://schemas.microsoft.com/office/powerpoint/2010/main" val="15031792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website&#10;&#10;Description automatically generated">
            <a:extLst>
              <a:ext uri="{FF2B5EF4-FFF2-40B4-BE49-F238E27FC236}">
                <a16:creationId xmlns:a16="http://schemas.microsoft.com/office/drawing/2014/main" xmlns="" id="{8C4A489D-76A7-40D6-99CC-CF236EB75E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3940"/>
            <a:ext cx="6858001" cy="2286000"/>
          </a:xfrm>
          <a:prstGeom prst="rect">
            <a:avLst/>
          </a:prstGeom>
        </p:spPr>
      </p:pic>
      <p:pic>
        <p:nvPicPr>
          <p:cNvPr id="1026" name="Picture 2" descr="UNICEF | perranporth">
            <a:extLst>
              <a:ext uri="{FF2B5EF4-FFF2-40B4-BE49-F238E27FC236}">
                <a16:creationId xmlns:a16="http://schemas.microsoft.com/office/drawing/2014/main" xmlns="" id="{4E67FA6E-419C-4D5C-919D-D20D592D42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561" y="2968668"/>
            <a:ext cx="6238875" cy="473731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xmlns="" id="{4739DDD3-4A8B-4561-B7EC-EAA55A05E624}"/>
              </a:ext>
            </a:extLst>
          </p:cNvPr>
          <p:cNvSpPr txBox="1"/>
          <p:nvPr/>
        </p:nvSpPr>
        <p:spPr>
          <a:xfrm>
            <a:off x="475989" y="7966553"/>
            <a:ext cx="5812077" cy="1415772"/>
          </a:xfrm>
          <a:prstGeom prst="rect">
            <a:avLst/>
          </a:prstGeom>
          <a:noFill/>
        </p:spPr>
        <p:txBody>
          <a:bodyPr wrap="square" rtlCol="0">
            <a:spAutoFit/>
          </a:bodyPr>
          <a:lstStyle/>
          <a:p>
            <a:pPr algn="ctr"/>
            <a:r>
              <a:rPr lang="en-GB" sz="3200" b="1" dirty="0"/>
              <a:t>Safeguarding Policy for children</a:t>
            </a:r>
          </a:p>
          <a:p>
            <a:r>
              <a:rPr lang="en-GB" b="1" dirty="0"/>
              <a:t> </a:t>
            </a:r>
          </a:p>
          <a:p>
            <a:r>
              <a:rPr lang="en-GB" dirty="0"/>
              <a:t>Policy reviewed: October 2021</a:t>
            </a:r>
          </a:p>
          <a:p>
            <a:r>
              <a:rPr lang="en-GB" dirty="0"/>
              <a:t>Next review: October 2022</a:t>
            </a:r>
          </a:p>
        </p:txBody>
      </p:sp>
    </p:spTree>
    <p:extLst>
      <p:ext uri="{BB962C8B-B14F-4D97-AF65-F5344CB8AC3E}">
        <p14:creationId xmlns:p14="http://schemas.microsoft.com/office/powerpoint/2010/main" val="127139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peech Bubble: Rectangle with Corners Rounded 19">
            <a:extLst>
              <a:ext uri="{FF2B5EF4-FFF2-40B4-BE49-F238E27FC236}">
                <a16:creationId xmlns:a16="http://schemas.microsoft.com/office/drawing/2014/main" xmlns="" id="{CD24E46F-19AB-4E8A-AE21-DE071FEE7FCF}"/>
              </a:ext>
            </a:extLst>
          </p:cNvPr>
          <p:cNvSpPr/>
          <p:nvPr/>
        </p:nvSpPr>
        <p:spPr>
          <a:xfrm>
            <a:off x="3156559" y="1709882"/>
            <a:ext cx="2736938" cy="1860036"/>
          </a:xfrm>
          <a:prstGeom prst="wedgeRoundRectCallout">
            <a:avLst>
              <a:gd name="adj1" fmla="val -72234"/>
              <a:gd name="adj2" fmla="val 8427"/>
              <a:gd name="adj3" fmla="val 16667"/>
            </a:avLst>
          </a:prstGeom>
          <a:noFill/>
          <a:ln w="76200"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en-GB"/>
          </a:p>
        </p:txBody>
      </p:sp>
      <p:sp>
        <p:nvSpPr>
          <p:cNvPr id="2" name="Title 1">
            <a:extLst>
              <a:ext uri="{FF2B5EF4-FFF2-40B4-BE49-F238E27FC236}">
                <a16:creationId xmlns:a16="http://schemas.microsoft.com/office/drawing/2014/main" xmlns="" id="{8F95E677-28F8-455C-A1A2-5E9ADDEE13CF}"/>
              </a:ext>
            </a:extLst>
          </p:cNvPr>
          <p:cNvSpPr>
            <a:spLocks noGrp="1"/>
          </p:cNvSpPr>
          <p:nvPr>
            <p:ph type="title"/>
          </p:nvPr>
        </p:nvSpPr>
        <p:spPr>
          <a:xfrm>
            <a:off x="467579" y="4530188"/>
            <a:ext cx="3958752" cy="845624"/>
          </a:xfrm>
        </p:spPr>
        <p:txBody>
          <a:bodyPr>
            <a:normAutofit/>
          </a:bodyPr>
          <a:lstStyle/>
          <a:p>
            <a:r>
              <a:rPr lang="en-GB" sz="3200" b="1" dirty="0"/>
              <a:t>What is this policy for? </a:t>
            </a:r>
          </a:p>
        </p:txBody>
      </p:sp>
      <p:pic>
        <p:nvPicPr>
          <p:cNvPr id="9" name="Content Placeholder 8">
            <a:extLst>
              <a:ext uri="{FF2B5EF4-FFF2-40B4-BE49-F238E27FC236}">
                <a16:creationId xmlns:a16="http://schemas.microsoft.com/office/drawing/2014/main" xmlns="" id="{7CAC1BBB-EA87-493D-A7A9-913F47C7FDAC}"/>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64503" y="2107717"/>
            <a:ext cx="1647197" cy="1949226"/>
          </a:xfrm>
        </p:spPr>
      </p:pic>
      <p:sp>
        <p:nvSpPr>
          <p:cNvPr id="11" name="TextBox 10">
            <a:extLst>
              <a:ext uri="{FF2B5EF4-FFF2-40B4-BE49-F238E27FC236}">
                <a16:creationId xmlns:a16="http://schemas.microsoft.com/office/drawing/2014/main" xmlns="" id="{08DD3353-75BA-47F1-9807-1D609242E02E}"/>
              </a:ext>
            </a:extLst>
          </p:cNvPr>
          <p:cNvSpPr txBox="1"/>
          <p:nvPr/>
        </p:nvSpPr>
        <p:spPr>
          <a:xfrm>
            <a:off x="3281410" y="1910242"/>
            <a:ext cx="2487235" cy="1477328"/>
          </a:xfrm>
          <a:prstGeom prst="rect">
            <a:avLst/>
          </a:prstGeom>
          <a:noFill/>
        </p:spPr>
        <p:txBody>
          <a:bodyPr wrap="square" rtlCol="0">
            <a:spAutoFit/>
          </a:bodyPr>
          <a:lstStyle/>
          <a:p>
            <a:pPr algn="ctr"/>
            <a:r>
              <a:rPr lang="en-GB" dirty="0"/>
              <a:t>It is everyone at school looking after your health, safety and well being, inside </a:t>
            </a:r>
            <a:r>
              <a:rPr lang="en-GB" b="1" dirty="0"/>
              <a:t>and</a:t>
            </a:r>
            <a:r>
              <a:rPr lang="en-GB" dirty="0"/>
              <a:t> outside of school.</a:t>
            </a:r>
          </a:p>
        </p:txBody>
      </p:sp>
      <p:sp>
        <p:nvSpPr>
          <p:cNvPr id="13" name="Title 1">
            <a:extLst>
              <a:ext uri="{FF2B5EF4-FFF2-40B4-BE49-F238E27FC236}">
                <a16:creationId xmlns:a16="http://schemas.microsoft.com/office/drawing/2014/main" xmlns="" id="{5A1B3B75-C502-4752-B45F-C383B873A810}"/>
              </a:ext>
            </a:extLst>
          </p:cNvPr>
          <p:cNvSpPr txBox="1">
            <a:spLocks/>
          </p:cNvSpPr>
          <p:nvPr/>
        </p:nvSpPr>
        <p:spPr>
          <a:xfrm>
            <a:off x="623887" y="509275"/>
            <a:ext cx="3958753" cy="84562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b="1" dirty="0"/>
              <a:t>What </a:t>
            </a:r>
            <a:r>
              <a:rPr lang="en-GB" sz="3200" b="1" dirty="0"/>
              <a:t>is</a:t>
            </a:r>
            <a:r>
              <a:rPr lang="en-GB" b="1" dirty="0"/>
              <a:t> safeguarding? </a:t>
            </a:r>
          </a:p>
        </p:txBody>
      </p:sp>
      <p:pic>
        <p:nvPicPr>
          <p:cNvPr id="17" name="Picture 16" descr="A picture containing text, clipart&#10;&#10;Description automatically generated">
            <a:extLst>
              <a:ext uri="{FF2B5EF4-FFF2-40B4-BE49-F238E27FC236}">
                <a16:creationId xmlns:a16="http://schemas.microsoft.com/office/drawing/2014/main" xmlns="" id="{B9B477E7-5374-4DAA-A803-402F80936E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6330" y="6592845"/>
            <a:ext cx="1956273" cy="2150685"/>
          </a:xfrm>
          <a:prstGeom prst="rect">
            <a:avLst/>
          </a:prstGeom>
        </p:spPr>
      </p:pic>
      <p:sp>
        <p:nvSpPr>
          <p:cNvPr id="19" name="TextBox 18">
            <a:extLst>
              <a:ext uri="{FF2B5EF4-FFF2-40B4-BE49-F238E27FC236}">
                <a16:creationId xmlns:a16="http://schemas.microsoft.com/office/drawing/2014/main" xmlns="" id="{631B4A24-534E-45D1-A96E-C9320B3FAC9D}"/>
              </a:ext>
            </a:extLst>
          </p:cNvPr>
          <p:cNvSpPr txBox="1"/>
          <p:nvPr/>
        </p:nvSpPr>
        <p:spPr>
          <a:xfrm>
            <a:off x="1052187" y="5992680"/>
            <a:ext cx="2642990" cy="2585323"/>
          </a:xfrm>
          <a:prstGeom prst="rect">
            <a:avLst/>
          </a:prstGeom>
          <a:noFill/>
        </p:spPr>
        <p:txBody>
          <a:bodyPr wrap="square" rtlCol="0">
            <a:spAutoFit/>
          </a:bodyPr>
          <a:lstStyle/>
          <a:p>
            <a:pPr algn="ctr"/>
            <a:r>
              <a:rPr lang="en-GB" dirty="0"/>
              <a:t>To help you decide what could be a problem and where to get help and support. It is really important that you know who you can talk to and also to understand why you might need to talk to someone.</a:t>
            </a:r>
          </a:p>
        </p:txBody>
      </p:sp>
      <p:sp>
        <p:nvSpPr>
          <p:cNvPr id="21" name="Speech Bubble: Rectangle with Corners Rounded 20">
            <a:extLst>
              <a:ext uri="{FF2B5EF4-FFF2-40B4-BE49-F238E27FC236}">
                <a16:creationId xmlns:a16="http://schemas.microsoft.com/office/drawing/2014/main" xmlns="" id="{6B7BFEBA-D024-461D-BCA8-B9920D38B29C}"/>
              </a:ext>
            </a:extLst>
          </p:cNvPr>
          <p:cNvSpPr/>
          <p:nvPr/>
        </p:nvSpPr>
        <p:spPr>
          <a:xfrm>
            <a:off x="892894" y="5637697"/>
            <a:ext cx="3077554" cy="3105833"/>
          </a:xfrm>
          <a:prstGeom prst="wedgeRoundRectCallout">
            <a:avLst>
              <a:gd name="adj1" fmla="val 67896"/>
              <a:gd name="adj2" fmla="val 11689"/>
              <a:gd name="adj3" fmla="val 16667"/>
            </a:avLst>
          </a:prstGeom>
          <a:noFill/>
          <a:ln w="76200"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en-GB"/>
          </a:p>
        </p:txBody>
      </p:sp>
      <p:pic>
        <p:nvPicPr>
          <p:cNvPr id="25" name="Picture 24" descr="Logo&#10;&#10;Description automatically generated">
            <a:extLst>
              <a:ext uri="{FF2B5EF4-FFF2-40B4-BE49-F238E27FC236}">
                <a16:creationId xmlns:a16="http://schemas.microsoft.com/office/drawing/2014/main" xmlns="" id="{D09A3419-4643-40C7-8BBC-C49E13A384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49030" y="31486"/>
            <a:ext cx="1166653" cy="1323413"/>
          </a:xfrm>
          <a:prstGeom prst="rect">
            <a:avLst/>
          </a:prstGeom>
        </p:spPr>
      </p:pic>
    </p:spTree>
    <p:extLst>
      <p:ext uri="{BB962C8B-B14F-4D97-AF65-F5344CB8AC3E}">
        <p14:creationId xmlns:p14="http://schemas.microsoft.com/office/powerpoint/2010/main" val="3667422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peech Bubble: Rectangle with Corners Rounded 19">
            <a:extLst>
              <a:ext uri="{FF2B5EF4-FFF2-40B4-BE49-F238E27FC236}">
                <a16:creationId xmlns:a16="http://schemas.microsoft.com/office/drawing/2014/main" xmlns="" id="{CD24E46F-19AB-4E8A-AE21-DE071FEE7FCF}"/>
              </a:ext>
            </a:extLst>
          </p:cNvPr>
          <p:cNvSpPr/>
          <p:nvPr/>
        </p:nvSpPr>
        <p:spPr>
          <a:xfrm>
            <a:off x="3223831" y="1481512"/>
            <a:ext cx="3382353" cy="2213666"/>
          </a:xfrm>
          <a:prstGeom prst="wedgeRoundRectCallout">
            <a:avLst>
              <a:gd name="adj1" fmla="val -72234"/>
              <a:gd name="adj2" fmla="val 8427"/>
              <a:gd name="adj3" fmla="val 16667"/>
            </a:avLst>
          </a:prstGeom>
          <a:noFill/>
          <a:ln w="76200"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en-GB"/>
          </a:p>
        </p:txBody>
      </p:sp>
      <p:sp>
        <p:nvSpPr>
          <p:cNvPr id="2" name="Title 1">
            <a:extLst>
              <a:ext uri="{FF2B5EF4-FFF2-40B4-BE49-F238E27FC236}">
                <a16:creationId xmlns:a16="http://schemas.microsoft.com/office/drawing/2014/main" xmlns="" id="{8F95E677-28F8-455C-A1A2-5E9ADDEE13CF}"/>
              </a:ext>
            </a:extLst>
          </p:cNvPr>
          <p:cNvSpPr>
            <a:spLocks noGrp="1"/>
          </p:cNvSpPr>
          <p:nvPr>
            <p:ph type="title"/>
          </p:nvPr>
        </p:nvSpPr>
        <p:spPr>
          <a:xfrm>
            <a:off x="465454" y="4020621"/>
            <a:ext cx="5915025" cy="845624"/>
          </a:xfrm>
        </p:spPr>
        <p:txBody>
          <a:bodyPr>
            <a:noAutofit/>
          </a:bodyPr>
          <a:lstStyle/>
          <a:p>
            <a:r>
              <a:rPr lang="en-GB" sz="2400" b="1" dirty="0"/>
              <a:t>The Designated Safeguarding Leads are:</a:t>
            </a:r>
          </a:p>
        </p:txBody>
      </p:sp>
      <p:pic>
        <p:nvPicPr>
          <p:cNvPr id="9" name="Content Placeholder 8">
            <a:extLst>
              <a:ext uri="{FF2B5EF4-FFF2-40B4-BE49-F238E27FC236}">
                <a16:creationId xmlns:a16="http://schemas.microsoft.com/office/drawing/2014/main" xmlns="" id="{7CAC1BBB-EA87-493D-A7A9-913F47C7FDAC}"/>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64503" y="2107717"/>
            <a:ext cx="1647197" cy="1949226"/>
          </a:xfrm>
        </p:spPr>
      </p:pic>
      <p:sp>
        <p:nvSpPr>
          <p:cNvPr id="11" name="TextBox 10">
            <a:extLst>
              <a:ext uri="{FF2B5EF4-FFF2-40B4-BE49-F238E27FC236}">
                <a16:creationId xmlns:a16="http://schemas.microsoft.com/office/drawing/2014/main" xmlns="" id="{08DD3353-75BA-47F1-9807-1D609242E02E}"/>
              </a:ext>
            </a:extLst>
          </p:cNvPr>
          <p:cNvSpPr txBox="1"/>
          <p:nvPr/>
        </p:nvSpPr>
        <p:spPr>
          <a:xfrm>
            <a:off x="3494535" y="1674823"/>
            <a:ext cx="2888068" cy="2031325"/>
          </a:xfrm>
          <a:prstGeom prst="rect">
            <a:avLst/>
          </a:prstGeom>
          <a:noFill/>
        </p:spPr>
        <p:txBody>
          <a:bodyPr wrap="square" rtlCol="0">
            <a:spAutoFit/>
          </a:bodyPr>
          <a:lstStyle/>
          <a:p>
            <a:pPr algn="ctr"/>
            <a:r>
              <a:rPr lang="en-GB" dirty="0"/>
              <a:t>If you are worried about something you can talk to any adult in school. This could be any adult you trust at school, including any of the Designated Safeguarding Leads. </a:t>
            </a:r>
          </a:p>
        </p:txBody>
      </p:sp>
      <p:sp>
        <p:nvSpPr>
          <p:cNvPr id="13" name="Title 1">
            <a:extLst>
              <a:ext uri="{FF2B5EF4-FFF2-40B4-BE49-F238E27FC236}">
                <a16:creationId xmlns:a16="http://schemas.microsoft.com/office/drawing/2014/main" xmlns="" id="{5A1B3B75-C502-4752-B45F-C383B873A810}"/>
              </a:ext>
            </a:extLst>
          </p:cNvPr>
          <p:cNvSpPr txBox="1">
            <a:spLocks/>
          </p:cNvSpPr>
          <p:nvPr/>
        </p:nvSpPr>
        <p:spPr>
          <a:xfrm>
            <a:off x="376743" y="413385"/>
            <a:ext cx="5172287" cy="84562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3600" b="1" dirty="0" smtClean="0"/>
              <a:t>Who can you talk to?</a:t>
            </a:r>
            <a:endParaRPr lang="en-GB" sz="3600" b="1" dirty="0"/>
          </a:p>
        </p:txBody>
      </p:sp>
      <p:pic>
        <p:nvPicPr>
          <p:cNvPr id="10" name="Picture 9" descr="A picture containing text, clipart&#10;&#10;Description automatically generated">
            <a:extLst>
              <a:ext uri="{FF2B5EF4-FFF2-40B4-BE49-F238E27FC236}">
                <a16:creationId xmlns:a16="http://schemas.microsoft.com/office/drawing/2014/main" xmlns="" id="{C28749FB-C706-4ACF-9F79-6461BBD6A1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0411" y="7642366"/>
            <a:ext cx="1595773" cy="1754359"/>
          </a:xfrm>
          <a:prstGeom prst="rect">
            <a:avLst/>
          </a:prstGeom>
        </p:spPr>
      </p:pic>
      <p:sp>
        <p:nvSpPr>
          <p:cNvPr id="12" name="Speech Bubble: Rectangle with Corners Rounded 11">
            <a:extLst>
              <a:ext uri="{FF2B5EF4-FFF2-40B4-BE49-F238E27FC236}">
                <a16:creationId xmlns:a16="http://schemas.microsoft.com/office/drawing/2014/main" xmlns="" id="{FAAE9A8F-E930-4D00-9D2F-1D2223AD7986}"/>
              </a:ext>
            </a:extLst>
          </p:cNvPr>
          <p:cNvSpPr/>
          <p:nvPr/>
        </p:nvSpPr>
        <p:spPr>
          <a:xfrm>
            <a:off x="376743" y="7570747"/>
            <a:ext cx="3944735" cy="2031324"/>
          </a:xfrm>
          <a:prstGeom prst="wedgeRoundRectCallout">
            <a:avLst>
              <a:gd name="adj1" fmla="val 64100"/>
              <a:gd name="adj2" fmla="val -37446"/>
              <a:gd name="adj3" fmla="val 16667"/>
            </a:avLst>
          </a:prstGeom>
          <a:noFill/>
          <a:ln w="76200"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en-GB"/>
          </a:p>
        </p:txBody>
      </p:sp>
      <p:sp>
        <p:nvSpPr>
          <p:cNvPr id="14" name="TextBox 13">
            <a:extLst>
              <a:ext uri="{FF2B5EF4-FFF2-40B4-BE49-F238E27FC236}">
                <a16:creationId xmlns:a16="http://schemas.microsoft.com/office/drawing/2014/main" xmlns="" id="{D1504B6A-B967-4375-BC71-3E9D4258F096}"/>
              </a:ext>
            </a:extLst>
          </p:cNvPr>
          <p:cNvSpPr txBox="1"/>
          <p:nvPr/>
        </p:nvSpPr>
        <p:spPr>
          <a:xfrm>
            <a:off x="376743" y="7599123"/>
            <a:ext cx="3917923" cy="2031325"/>
          </a:xfrm>
          <a:prstGeom prst="rect">
            <a:avLst/>
          </a:prstGeom>
          <a:noFill/>
        </p:spPr>
        <p:txBody>
          <a:bodyPr wrap="square" rtlCol="0">
            <a:spAutoFit/>
          </a:bodyPr>
          <a:lstStyle/>
          <a:p>
            <a:pPr algn="ctr"/>
            <a:r>
              <a:rPr lang="en-GB" dirty="0"/>
              <a:t>In every school there is always somebody who has the responsibility to keep you safe and all staff have to tell that person if they are worried about you. Staff have training and are taught how to keep children safe as it is the most important part of their job.</a:t>
            </a:r>
          </a:p>
        </p:txBody>
      </p:sp>
      <p:sp>
        <p:nvSpPr>
          <p:cNvPr id="15" name="TextBox 14">
            <a:extLst>
              <a:ext uri="{FF2B5EF4-FFF2-40B4-BE49-F238E27FC236}">
                <a16:creationId xmlns:a16="http://schemas.microsoft.com/office/drawing/2014/main" xmlns="" id="{4109040C-A2F8-4230-BB38-C6A397564FBE}"/>
              </a:ext>
            </a:extLst>
          </p:cNvPr>
          <p:cNvSpPr txBox="1"/>
          <p:nvPr/>
        </p:nvSpPr>
        <p:spPr>
          <a:xfrm>
            <a:off x="227621" y="6466815"/>
            <a:ext cx="6378563" cy="1077218"/>
          </a:xfrm>
          <a:prstGeom prst="rect">
            <a:avLst/>
          </a:prstGeom>
          <a:noFill/>
        </p:spPr>
        <p:txBody>
          <a:bodyPr wrap="square">
            <a:spAutoFit/>
          </a:bodyPr>
          <a:lstStyle/>
          <a:p>
            <a:r>
              <a:rPr lang="en-GB" sz="3200" b="1" dirty="0">
                <a:latin typeface="+mj-lt"/>
              </a:rPr>
              <a:t>What is a Designated </a:t>
            </a:r>
            <a:r>
              <a:rPr lang="en-GB" sz="3200" b="1">
                <a:latin typeface="+mj-lt"/>
              </a:rPr>
              <a:t>Safeguarding </a:t>
            </a:r>
            <a:r>
              <a:rPr lang="en-GB" sz="3200" b="1" smtClean="0">
                <a:latin typeface="+mj-lt"/>
              </a:rPr>
              <a:t>Lead</a:t>
            </a:r>
            <a:r>
              <a:rPr lang="en-GB" sz="3200" b="1" dirty="0">
                <a:latin typeface="+mj-lt"/>
              </a:rPr>
              <a:t>? </a:t>
            </a:r>
          </a:p>
        </p:txBody>
      </p:sp>
      <p:pic>
        <p:nvPicPr>
          <p:cNvPr id="23" name="Picture 22" descr="Logo&#10;&#10;Description automatically generated">
            <a:extLst>
              <a:ext uri="{FF2B5EF4-FFF2-40B4-BE49-F238E27FC236}">
                <a16:creationId xmlns:a16="http://schemas.microsoft.com/office/drawing/2014/main" xmlns="" id="{D65CE050-2CAD-47B2-81B6-5BD7B7D2AC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49030" y="31486"/>
            <a:ext cx="1166653" cy="1323413"/>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23830" y="4852249"/>
            <a:ext cx="1309087" cy="1309087"/>
          </a:xfrm>
          <a:prstGeom prst="rect">
            <a:avLst/>
          </a:prstGeom>
        </p:spPr>
      </p:pic>
      <p:pic>
        <p:nvPicPr>
          <p:cNvPr id="17" name="Pictur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6200000">
            <a:off x="369718" y="4852060"/>
            <a:ext cx="1512309" cy="1134232"/>
          </a:xfrm>
          <a:prstGeom prst="rect">
            <a:avLst/>
          </a:prstGeom>
        </p:spPr>
      </p:pic>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6200000">
            <a:off x="1730482" y="4903109"/>
            <a:ext cx="1527277" cy="1017166"/>
          </a:xfrm>
          <a:prstGeom prst="rect">
            <a:avLst/>
          </a:prstGeom>
        </p:spPr>
      </p:pic>
      <p:sp>
        <p:nvSpPr>
          <p:cNvPr id="6" name="TextBox 5"/>
          <p:cNvSpPr txBox="1"/>
          <p:nvPr/>
        </p:nvSpPr>
        <p:spPr>
          <a:xfrm>
            <a:off x="660903" y="6315617"/>
            <a:ext cx="1032086" cy="307777"/>
          </a:xfrm>
          <a:prstGeom prst="rect">
            <a:avLst/>
          </a:prstGeom>
          <a:noFill/>
        </p:spPr>
        <p:txBody>
          <a:bodyPr wrap="square" rtlCol="0">
            <a:spAutoFit/>
          </a:bodyPr>
          <a:lstStyle/>
          <a:p>
            <a:r>
              <a:rPr lang="en-GB" sz="1400" dirty="0" smtClean="0"/>
              <a:t>Mrs Kersh</a:t>
            </a:r>
            <a:endParaRPr lang="en-GB" sz="1400" dirty="0"/>
          </a:p>
        </p:txBody>
      </p:sp>
      <p:sp>
        <p:nvSpPr>
          <p:cNvPr id="7" name="Rectangle 6"/>
          <p:cNvSpPr/>
          <p:nvPr/>
        </p:nvSpPr>
        <p:spPr>
          <a:xfrm>
            <a:off x="1985537" y="6315901"/>
            <a:ext cx="965521" cy="307777"/>
          </a:xfrm>
          <a:prstGeom prst="rect">
            <a:avLst/>
          </a:prstGeom>
        </p:spPr>
        <p:txBody>
          <a:bodyPr wrap="none">
            <a:spAutoFit/>
          </a:bodyPr>
          <a:lstStyle/>
          <a:p>
            <a:r>
              <a:rPr lang="en-GB" sz="1400" dirty="0"/>
              <a:t>Mrs </a:t>
            </a:r>
            <a:r>
              <a:rPr lang="en-GB" sz="1400" dirty="0" smtClean="0"/>
              <a:t>Peters</a:t>
            </a:r>
            <a:endParaRPr lang="en-GB" sz="1400" dirty="0"/>
          </a:p>
        </p:txBody>
      </p:sp>
      <p:sp>
        <p:nvSpPr>
          <p:cNvPr id="24" name="Rectangle 23"/>
          <p:cNvSpPr/>
          <p:nvPr/>
        </p:nvSpPr>
        <p:spPr>
          <a:xfrm>
            <a:off x="3023454" y="6312941"/>
            <a:ext cx="1720562" cy="307777"/>
          </a:xfrm>
          <a:prstGeom prst="rect">
            <a:avLst/>
          </a:prstGeom>
        </p:spPr>
        <p:txBody>
          <a:bodyPr wrap="square">
            <a:spAutoFit/>
          </a:bodyPr>
          <a:lstStyle/>
          <a:p>
            <a:r>
              <a:rPr lang="en-GB" sz="1400" dirty="0"/>
              <a:t>Mrs </a:t>
            </a:r>
            <a:r>
              <a:rPr lang="en-GB" sz="1400" dirty="0" smtClean="0"/>
              <a:t>Seymour Smith</a:t>
            </a:r>
            <a:endParaRPr lang="en-GB" sz="1400" dirty="0"/>
          </a:p>
        </p:txBody>
      </p:sp>
      <p:sp>
        <p:nvSpPr>
          <p:cNvPr id="25" name="Rectangle 24"/>
          <p:cNvSpPr/>
          <p:nvPr/>
        </p:nvSpPr>
        <p:spPr>
          <a:xfrm>
            <a:off x="4816412" y="6301956"/>
            <a:ext cx="1693030" cy="307777"/>
          </a:xfrm>
          <a:prstGeom prst="rect">
            <a:avLst/>
          </a:prstGeom>
        </p:spPr>
        <p:txBody>
          <a:bodyPr wrap="square">
            <a:spAutoFit/>
          </a:bodyPr>
          <a:lstStyle/>
          <a:p>
            <a:r>
              <a:rPr lang="en-GB" sz="1400" dirty="0"/>
              <a:t>Mrs </a:t>
            </a:r>
            <a:r>
              <a:rPr lang="en-GB" sz="1400" dirty="0" smtClean="0"/>
              <a:t>Nikolaides </a:t>
            </a:r>
            <a:endParaRPr lang="en-GB" sz="1400" dirty="0"/>
          </a:p>
        </p:txBody>
      </p:sp>
      <p:pic>
        <p:nvPicPr>
          <p:cNvPr id="4" name="Picture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30892" y="4712566"/>
            <a:ext cx="1130521" cy="1466108"/>
          </a:xfrm>
          <a:prstGeom prst="rect">
            <a:avLst/>
          </a:prstGeom>
        </p:spPr>
      </p:pic>
    </p:spTree>
    <p:extLst>
      <p:ext uri="{BB962C8B-B14F-4D97-AF65-F5344CB8AC3E}">
        <p14:creationId xmlns:p14="http://schemas.microsoft.com/office/powerpoint/2010/main" val="3092629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peech Bubble: Rectangle with Corners Rounded 19">
            <a:extLst>
              <a:ext uri="{FF2B5EF4-FFF2-40B4-BE49-F238E27FC236}">
                <a16:creationId xmlns:a16="http://schemas.microsoft.com/office/drawing/2014/main" xmlns="" id="{CD24E46F-19AB-4E8A-AE21-DE071FEE7FCF}"/>
              </a:ext>
            </a:extLst>
          </p:cNvPr>
          <p:cNvSpPr/>
          <p:nvPr/>
        </p:nvSpPr>
        <p:spPr>
          <a:xfrm>
            <a:off x="2254685" y="1449952"/>
            <a:ext cx="4284227" cy="4770623"/>
          </a:xfrm>
          <a:prstGeom prst="wedgeRoundRectCallout">
            <a:avLst>
              <a:gd name="adj1" fmla="val -61323"/>
              <a:gd name="adj2" fmla="val -33353"/>
              <a:gd name="adj3" fmla="val 16667"/>
            </a:avLst>
          </a:prstGeom>
          <a:noFill/>
          <a:ln w="76200"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en-GB"/>
          </a:p>
        </p:txBody>
      </p:sp>
      <p:pic>
        <p:nvPicPr>
          <p:cNvPr id="9" name="Content Placeholder 8">
            <a:extLst>
              <a:ext uri="{FF2B5EF4-FFF2-40B4-BE49-F238E27FC236}">
                <a16:creationId xmlns:a16="http://schemas.microsoft.com/office/drawing/2014/main" xmlns="" id="{7CAC1BBB-EA87-493D-A7A9-913F47C7FDAC}"/>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2317" y="1354899"/>
            <a:ext cx="1647197" cy="1949226"/>
          </a:xfrm>
        </p:spPr>
      </p:pic>
      <p:sp>
        <p:nvSpPr>
          <p:cNvPr id="11" name="TextBox 10">
            <a:extLst>
              <a:ext uri="{FF2B5EF4-FFF2-40B4-BE49-F238E27FC236}">
                <a16:creationId xmlns:a16="http://schemas.microsoft.com/office/drawing/2014/main" xmlns="" id="{08DD3353-75BA-47F1-9807-1D609242E02E}"/>
              </a:ext>
            </a:extLst>
          </p:cNvPr>
          <p:cNvSpPr txBox="1"/>
          <p:nvPr/>
        </p:nvSpPr>
        <p:spPr>
          <a:xfrm>
            <a:off x="2455101" y="1616784"/>
            <a:ext cx="4083811" cy="4524315"/>
          </a:xfrm>
          <a:prstGeom prst="rect">
            <a:avLst/>
          </a:prstGeom>
          <a:noFill/>
        </p:spPr>
        <p:txBody>
          <a:bodyPr wrap="square" rtlCol="0">
            <a:spAutoFit/>
          </a:bodyPr>
          <a:lstStyle/>
          <a:p>
            <a:r>
              <a:rPr lang="en-GB" b="1" dirty="0"/>
              <a:t>Tell someone if someone, including a family member is: </a:t>
            </a:r>
          </a:p>
          <a:p>
            <a:endParaRPr lang="en-GB" b="1" dirty="0"/>
          </a:p>
          <a:p>
            <a:pPr marL="285750" indent="-285750">
              <a:buFont typeface="Arial" panose="020B0604020202020204" pitchFamily="34" charset="0"/>
              <a:buChar char="•"/>
            </a:pPr>
            <a:r>
              <a:rPr lang="en-GB" dirty="0"/>
              <a:t>Bullying you </a:t>
            </a:r>
          </a:p>
          <a:p>
            <a:pPr marL="285750" indent="-285750">
              <a:buFont typeface="Arial" panose="020B0604020202020204" pitchFamily="34" charset="0"/>
              <a:buChar char="•"/>
            </a:pPr>
            <a:r>
              <a:rPr lang="en-GB" dirty="0"/>
              <a:t>Saying things to you that upset you or make you feel uncomfortable </a:t>
            </a:r>
          </a:p>
          <a:p>
            <a:pPr marL="285750" indent="-285750">
              <a:buFont typeface="Arial" panose="020B0604020202020204" pitchFamily="34" charset="0"/>
              <a:buChar char="•"/>
            </a:pPr>
            <a:r>
              <a:rPr lang="en-GB" dirty="0"/>
              <a:t>Touching you in anyway that makes you uncomfortable</a:t>
            </a:r>
          </a:p>
          <a:p>
            <a:pPr marL="285750" indent="-285750">
              <a:buFont typeface="Arial" panose="020B0604020202020204" pitchFamily="34" charset="0"/>
              <a:buChar char="•"/>
            </a:pPr>
            <a:r>
              <a:rPr lang="en-GB" dirty="0"/>
              <a:t>Hitting you or hurting you </a:t>
            </a:r>
          </a:p>
          <a:p>
            <a:pPr marL="285750" indent="-285750">
              <a:buFont typeface="Arial" panose="020B0604020202020204" pitchFamily="34" charset="0"/>
              <a:buChar char="•"/>
            </a:pPr>
            <a:r>
              <a:rPr lang="en-GB" dirty="0"/>
              <a:t>Taking your things </a:t>
            </a:r>
          </a:p>
          <a:p>
            <a:pPr marL="285750" indent="-285750">
              <a:buFont typeface="Arial" panose="020B0604020202020204" pitchFamily="34" charset="0"/>
              <a:buChar char="•"/>
            </a:pPr>
            <a:r>
              <a:rPr lang="en-GB" dirty="0"/>
              <a:t>Sending unkind messages on the internet or to your phone</a:t>
            </a:r>
          </a:p>
          <a:p>
            <a:pPr marL="285750" indent="-285750">
              <a:buFont typeface="Arial" panose="020B0604020202020204" pitchFamily="34" charset="0"/>
              <a:buChar char="•"/>
            </a:pPr>
            <a:r>
              <a:rPr lang="en-GB" dirty="0"/>
              <a:t>Making you watch things that make you uncomfortable</a:t>
            </a:r>
          </a:p>
          <a:p>
            <a:pPr marL="285750" indent="-285750">
              <a:buFont typeface="Arial" panose="020B0604020202020204" pitchFamily="34" charset="0"/>
              <a:buChar char="•"/>
            </a:pPr>
            <a:r>
              <a:rPr lang="en-GB" dirty="0"/>
              <a:t>Not feeding you, clothing you properly or keeping you warm</a:t>
            </a:r>
          </a:p>
        </p:txBody>
      </p:sp>
      <p:sp>
        <p:nvSpPr>
          <p:cNvPr id="13" name="Title 1">
            <a:extLst>
              <a:ext uri="{FF2B5EF4-FFF2-40B4-BE49-F238E27FC236}">
                <a16:creationId xmlns:a16="http://schemas.microsoft.com/office/drawing/2014/main" xmlns="" id="{5A1B3B75-C502-4752-B45F-C383B873A810}"/>
              </a:ext>
            </a:extLst>
          </p:cNvPr>
          <p:cNvSpPr txBox="1">
            <a:spLocks/>
          </p:cNvSpPr>
          <p:nvPr/>
        </p:nvSpPr>
        <p:spPr>
          <a:xfrm>
            <a:off x="623887" y="329354"/>
            <a:ext cx="3810327" cy="84562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b="1" dirty="0"/>
              <a:t>What should you do?</a:t>
            </a:r>
          </a:p>
        </p:txBody>
      </p:sp>
      <p:pic>
        <p:nvPicPr>
          <p:cNvPr id="17" name="Picture 16" descr="A picture containing text, clipart&#10;&#10;Description automatically generated">
            <a:extLst>
              <a:ext uri="{FF2B5EF4-FFF2-40B4-BE49-F238E27FC236}">
                <a16:creationId xmlns:a16="http://schemas.microsoft.com/office/drawing/2014/main" xmlns="" id="{B9B477E7-5374-4DAA-A803-402F80936E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1957" y="6401351"/>
            <a:ext cx="1830400" cy="2012303"/>
          </a:xfrm>
          <a:prstGeom prst="rect">
            <a:avLst/>
          </a:prstGeom>
        </p:spPr>
      </p:pic>
      <p:sp>
        <p:nvSpPr>
          <p:cNvPr id="19" name="TextBox 18">
            <a:extLst>
              <a:ext uri="{FF2B5EF4-FFF2-40B4-BE49-F238E27FC236}">
                <a16:creationId xmlns:a16="http://schemas.microsoft.com/office/drawing/2014/main" xmlns="" id="{631B4A24-534E-45D1-A96E-C9320B3FAC9D}"/>
              </a:ext>
            </a:extLst>
          </p:cNvPr>
          <p:cNvSpPr txBox="1"/>
          <p:nvPr/>
        </p:nvSpPr>
        <p:spPr>
          <a:xfrm>
            <a:off x="725644" y="6790871"/>
            <a:ext cx="2642990" cy="2246769"/>
          </a:xfrm>
          <a:prstGeom prst="rect">
            <a:avLst/>
          </a:prstGeom>
          <a:noFill/>
        </p:spPr>
        <p:txBody>
          <a:bodyPr wrap="square" rtlCol="0">
            <a:spAutoFit/>
          </a:bodyPr>
          <a:lstStyle/>
          <a:p>
            <a:pPr algn="ctr"/>
            <a:r>
              <a:rPr lang="en-GB" sz="2800" dirty="0"/>
              <a:t>Most importantly you do </a:t>
            </a:r>
            <a:r>
              <a:rPr lang="en-GB" sz="2800" b="1" dirty="0"/>
              <a:t>NOT</a:t>
            </a:r>
            <a:r>
              <a:rPr lang="en-GB" sz="2800" dirty="0"/>
              <a:t> have to keep your worries a secret! </a:t>
            </a:r>
          </a:p>
        </p:txBody>
      </p:sp>
      <p:sp>
        <p:nvSpPr>
          <p:cNvPr id="21" name="Speech Bubble: Rectangle with Corners Rounded 20">
            <a:extLst>
              <a:ext uri="{FF2B5EF4-FFF2-40B4-BE49-F238E27FC236}">
                <a16:creationId xmlns:a16="http://schemas.microsoft.com/office/drawing/2014/main" xmlns="" id="{6B7BFEBA-D024-461D-BCA8-B9920D38B29C}"/>
              </a:ext>
            </a:extLst>
          </p:cNvPr>
          <p:cNvSpPr/>
          <p:nvPr/>
        </p:nvSpPr>
        <p:spPr>
          <a:xfrm>
            <a:off x="553648" y="6663301"/>
            <a:ext cx="3077554" cy="2649314"/>
          </a:xfrm>
          <a:prstGeom prst="wedgeRoundRectCallout">
            <a:avLst>
              <a:gd name="adj1" fmla="val 71966"/>
              <a:gd name="adj2" fmla="val -38428"/>
              <a:gd name="adj3" fmla="val 16667"/>
            </a:avLst>
          </a:prstGeom>
          <a:noFill/>
          <a:ln w="76200"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en-GB"/>
          </a:p>
        </p:txBody>
      </p:sp>
      <p:pic>
        <p:nvPicPr>
          <p:cNvPr id="2050" name="Picture 2" descr="New Heights High School - Childline">
            <a:extLst>
              <a:ext uri="{FF2B5EF4-FFF2-40B4-BE49-F238E27FC236}">
                <a16:creationId xmlns:a16="http://schemas.microsoft.com/office/drawing/2014/main" xmlns="" id="{1872AB0C-473C-45AB-8707-D709C2192D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7463" y="8456047"/>
            <a:ext cx="2922545" cy="116318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Logo&#10;&#10;Description automatically generated">
            <a:extLst>
              <a:ext uri="{FF2B5EF4-FFF2-40B4-BE49-F238E27FC236}">
                <a16:creationId xmlns:a16="http://schemas.microsoft.com/office/drawing/2014/main" xmlns="" id="{CF267DD8-5435-456C-9068-2832F506A21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49030" y="31486"/>
            <a:ext cx="1166653" cy="1323413"/>
          </a:xfrm>
          <a:prstGeom prst="rect">
            <a:avLst/>
          </a:prstGeom>
        </p:spPr>
      </p:pic>
    </p:spTree>
    <p:extLst>
      <p:ext uri="{BB962C8B-B14F-4D97-AF65-F5344CB8AC3E}">
        <p14:creationId xmlns:p14="http://schemas.microsoft.com/office/powerpoint/2010/main" val="3146158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peech Bubble: Rectangle with Corners Rounded 19">
            <a:extLst>
              <a:ext uri="{FF2B5EF4-FFF2-40B4-BE49-F238E27FC236}">
                <a16:creationId xmlns:a16="http://schemas.microsoft.com/office/drawing/2014/main" xmlns="" id="{CD24E46F-19AB-4E8A-AE21-DE071FEE7FCF}"/>
              </a:ext>
            </a:extLst>
          </p:cNvPr>
          <p:cNvSpPr/>
          <p:nvPr/>
        </p:nvSpPr>
        <p:spPr>
          <a:xfrm>
            <a:off x="2029217" y="1449953"/>
            <a:ext cx="4509696" cy="7556261"/>
          </a:xfrm>
          <a:prstGeom prst="wedgeRoundRectCallout">
            <a:avLst>
              <a:gd name="adj1" fmla="val -57840"/>
              <a:gd name="adj2" fmla="val -20421"/>
              <a:gd name="adj3" fmla="val 16667"/>
            </a:avLst>
          </a:prstGeom>
          <a:noFill/>
          <a:ln w="76200"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en-GB"/>
          </a:p>
        </p:txBody>
      </p:sp>
      <p:pic>
        <p:nvPicPr>
          <p:cNvPr id="9" name="Content Placeholder 8">
            <a:extLst>
              <a:ext uri="{FF2B5EF4-FFF2-40B4-BE49-F238E27FC236}">
                <a16:creationId xmlns:a16="http://schemas.microsoft.com/office/drawing/2014/main" xmlns="" id="{7CAC1BBB-EA87-493D-A7A9-913F47C7FDAC}"/>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5236" y="3548167"/>
            <a:ext cx="1647197" cy="1949226"/>
          </a:xfrm>
        </p:spPr>
      </p:pic>
      <p:sp>
        <p:nvSpPr>
          <p:cNvPr id="11" name="TextBox 10">
            <a:extLst>
              <a:ext uri="{FF2B5EF4-FFF2-40B4-BE49-F238E27FC236}">
                <a16:creationId xmlns:a16="http://schemas.microsoft.com/office/drawing/2014/main" xmlns="" id="{08DD3353-75BA-47F1-9807-1D609242E02E}"/>
              </a:ext>
            </a:extLst>
          </p:cNvPr>
          <p:cNvSpPr txBox="1"/>
          <p:nvPr/>
        </p:nvSpPr>
        <p:spPr>
          <a:xfrm>
            <a:off x="2129425" y="1616784"/>
            <a:ext cx="4409487" cy="7294305"/>
          </a:xfrm>
          <a:prstGeom prst="rect">
            <a:avLst/>
          </a:prstGeom>
          <a:noFill/>
        </p:spPr>
        <p:txBody>
          <a:bodyPr wrap="square" rtlCol="0">
            <a:spAutoFit/>
          </a:bodyPr>
          <a:lstStyle/>
          <a:p>
            <a:r>
              <a:rPr lang="en-GB" dirty="0"/>
              <a:t>All adults will listen to what you have to say with an open mind.</a:t>
            </a:r>
          </a:p>
          <a:p>
            <a:endParaRPr lang="en-GB" dirty="0"/>
          </a:p>
          <a:p>
            <a:r>
              <a:rPr lang="en-GB" dirty="0"/>
              <a:t>Adults will not ask leading questions so that you have to reveal more details. </a:t>
            </a:r>
          </a:p>
          <a:p>
            <a:endParaRPr lang="en-GB" dirty="0"/>
          </a:p>
          <a:p>
            <a:r>
              <a:rPr lang="en-GB" dirty="0"/>
              <a:t>If they are worried about your safety, they might invite another professional to talk to you. </a:t>
            </a:r>
          </a:p>
          <a:p>
            <a:endParaRPr lang="en-GB" dirty="0"/>
          </a:p>
          <a:p>
            <a:r>
              <a:rPr lang="en-GB" dirty="0"/>
              <a:t>Adults never stop us from freely talking or sharing about significant events </a:t>
            </a:r>
          </a:p>
          <a:p>
            <a:endParaRPr lang="en-GB" dirty="0"/>
          </a:p>
          <a:p>
            <a:r>
              <a:rPr lang="en-GB" dirty="0"/>
              <a:t>Adults will make accurate and specific notes of discussions to make sure that all concerns are recorded. </a:t>
            </a:r>
          </a:p>
          <a:p>
            <a:endParaRPr lang="en-GB" dirty="0"/>
          </a:p>
          <a:p>
            <a:r>
              <a:rPr lang="en-GB" dirty="0"/>
              <a:t>Adults will not promise to keep secrets. They will explain that they have a responsibility to report what has been said to someone else if they are worried about your safety. </a:t>
            </a:r>
          </a:p>
          <a:p>
            <a:endParaRPr lang="en-GB" dirty="0"/>
          </a:p>
          <a:p>
            <a:r>
              <a:rPr lang="en-GB" dirty="0"/>
              <a:t>All adults will immediately tell the Safeguarding team if they are worried about your safety. </a:t>
            </a:r>
          </a:p>
        </p:txBody>
      </p:sp>
      <p:sp>
        <p:nvSpPr>
          <p:cNvPr id="13" name="Title 1">
            <a:extLst>
              <a:ext uri="{FF2B5EF4-FFF2-40B4-BE49-F238E27FC236}">
                <a16:creationId xmlns:a16="http://schemas.microsoft.com/office/drawing/2014/main" xmlns="" id="{5A1B3B75-C502-4752-B45F-C383B873A810}"/>
              </a:ext>
            </a:extLst>
          </p:cNvPr>
          <p:cNvSpPr txBox="1">
            <a:spLocks/>
          </p:cNvSpPr>
          <p:nvPr/>
        </p:nvSpPr>
        <p:spPr>
          <a:xfrm>
            <a:off x="623887" y="270380"/>
            <a:ext cx="3822853" cy="84562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b="1" dirty="0"/>
              <a:t>What will adults do?</a:t>
            </a:r>
          </a:p>
        </p:txBody>
      </p:sp>
      <p:pic>
        <p:nvPicPr>
          <p:cNvPr id="10" name="Picture 9" descr="Logo&#10;&#10;Description automatically generated">
            <a:extLst>
              <a:ext uri="{FF2B5EF4-FFF2-40B4-BE49-F238E27FC236}">
                <a16:creationId xmlns:a16="http://schemas.microsoft.com/office/drawing/2014/main" xmlns="" id="{6823D8B8-FC5F-41F3-8392-EE47D804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9030" y="31486"/>
            <a:ext cx="1166653" cy="1323413"/>
          </a:xfrm>
          <a:prstGeom prst="rect">
            <a:avLst/>
          </a:prstGeom>
        </p:spPr>
      </p:pic>
    </p:spTree>
    <p:extLst>
      <p:ext uri="{BB962C8B-B14F-4D97-AF65-F5344CB8AC3E}">
        <p14:creationId xmlns:p14="http://schemas.microsoft.com/office/powerpoint/2010/main" val="3799325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peech Bubble: Rectangle with Corners Rounded 19">
            <a:extLst>
              <a:ext uri="{FF2B5EF4-FFF2-40B4-BE49-F238E27FC236}">
                <a16:creationId xmlns:a16="http://schemas.microsoft.com/office/drawing/2014/main" xmlns="" id="{CD24E46F-19AB-4E8A-AE21-DE071FEE7FCF}"/>
              </a:ext>
            </a:extLst>
          </p:cNvPr>
          <p:cNvSpPr/>
          <p:nvPr/>
        </p:nvSpPr>
        <p:spPr>
          <a:xfrm>
            <a:off x="3223831" y="1481512"/>
            <a:ext cx="3382353" cy="2213666"/>
          </a:xfrm>
          <a:prstGeom prst="wedgeRoundRectCallout">
            <a:avLst>
              <a:gd name="adj1" fmla="val -72234"/>
              <a:gd name="adj2" fmla="val 8427"/>
              <a:gd name="adj3" fmla="val 16667"/>
            </a:avLst>
          </a:prstGeom>
          <a:noFill/>
          <a:ln w="76200"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en-GB"/>
          </a:p>
        </p:txBody>
      </p:sp>
      <p:sp>
        <p:nvSpPr>
          <p:cNvPr id="2" name="Title 1">
            <a:extLst>
              <a:ext uri="{FF2B5EF4-FFF2-40B4-BE49-F238E27FC236}">
                <a16:creationId xmlns:a16="http://schemas.microsoft.com/office/drawing/2014/main" xmlns="" id="{8F95E677-28F8-455C-A1A2-5E9ADDEE13CF}"/>
              </a:ext>
            </a:extLst>
          </p:cNvPr>
          <p:cNvSpPr>
            <a:spLocks noGrp="1"/>
          </p:cNvSpPr>
          <p:nvPr>
            <p:ph type="title"/>
          </p:nvPr>
        </p:nvSpPr>
        <p:spPr>
          <a:xfrm>
            <a:off x="465454" y="4020621"/>
            <a:ext cx="5915025" cy="845624"/>
          </a:xfrm>
        </p:spPr>
        <p:txBody>
          <a:bodyPr>
            <a:noAutofit/>
          </a:bodyPr>
          <a:lstStyle/>
          <a:p>
            <a:r>
              <a:rPr lang="en-GB" sz="2400" b="1" dirty="0"/>
              <a:t>The Designated Safeguarding Leads are:</a:t>
            </a:r>
          </a:p>
        </p:txBody>
      </p:sp>
      <p:pic>
        <p:nvPicPr>
          <p:cNvPr id="9" name="Content Placeholder 8">
            <a:extLst>
              <a:ext uri="{FF2B5EF4-FFF2-40B4-BE49-F238E27FC236}">
                <a16:creationId xmlns:a16="http://schemas.microsoft.com/office/drawing/2014/main" xmlns="" id="{7CAC1BBB-EA87-493D-A7A9-913F47C7FDAC}"/>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64503" y="2107717"/>
            <a:ext cx="1647197" cy="1949226"/>
          </a:xfrm>
        </p:spPr>
      </p:pic>
      <p:sp>
        <p:nvSpPr>
          <p:cNvPr id="11" name="TextBox 10">
            <a:extLst>
              <a:ext uri="{FF2B5EF4-FFF2-40B4-BE49-F238E27FC236}">
                <a16:creationId xmlns:a16="http://schemas.microsoft.com/office/drawing/2014/main" xmlns="" id="{08DD3353-75BA-47F1-9807-1D609242E02E}"/>
              </a:ext>
            </a:extLst>
          </p:cNvPr>
          <p:cNvSpPr txBox="1"/>
          <p:nvPr/>
        </p:nvSpPr>
        <p:spPr>
          <a:xfrm>
            <a:off x="3494535" y="1674823"/>
            <a:ext cx="2888068" cy="2031325"/>
          </a:xfrm>
          <a:prstGeom prst="rect">
            <a:avLst/>
          </a:prstGeom>
          <a:noFill/>
        </p:spPr>
        <p:txBody>
          <a:bodyPr wrap="square" rtlCol="0">
            <a:spAutoFit/>
          </a:bodyPr>
          <a:lstStyle/>
          <a:p>
            <a:pPr algn="ctr"/>
            <a:r>
              <a:rPr lang="en-GB" dirty="0"/>
              <a:t>If you are worried about something you can talk to any adult in school. This could be any adult you trust at school, including any of the Designated Safeguarding Leads. </a:t>
            </a:r>
          </a:p>
        </p:txBody>
      </p:sp>
      <p:sp>
        <p:nvSpPr>
          <p:cNvPr id="13" name="Title 1">
            <a:extLst>
              <a:ext uri="{FF2B5EF4-FFF2-40B4-BE49-F238E27FC236}">
                <a16:creationId xmlns:a16="http://schemas.microsoft.com/office/drawing/2014/main" xmlns="" id="{5A1B3B75-C502-4752-B45F-C383B873A810}"/>
              </a:ext>
            </a:extLst>
          </p:cNvPr>
          <p:cNvSpPr txBox="1">
            <a:spLocks/>
          </p:cNvSpPr>
          <p:nvPr/>
        </p:nvSpPr>
        <p:spPr>
          <a:xfrm>
            <a:off x="102350" y="220074"/>
            <a:ext cx="5172287" cy="84562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3600" b="1" dirty="0" smtClean="0"/>
              <a:t>Is something worrying you?</a:t>
            </a:r>
            <a:endParaRPr lang="en-GB" sz="3600" b="1" dirty="0"/>
          </a:p>
        </p:txBody>
      </p:sp>
      <p:pic>
        <p:nvPicPr>
          <p:cNvPr id="10" name="Picture 9" descr="A picture containing text, clipart&#10;&#10;Description automatically generated">
            <a:extLst>
              <a:ext uri="{FF2B5EF4-FFF2-40B4-BE49-F238E27FC236}">
                <a16:creationId xmlns:a16="http://schemas.microsoft.com/office/drawing/2014/main" xmlns="" id="{C28749FB-C706-4ACF-9F79-6461BBD6A1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0411" y="7642366"/>
            <a:ext cx="1595773" cy="1754359"/>
          </a:xfrm>
          <a:prstGeom prst="rect">
            <a:avLst/>
          </a:prstGeom>
        </p:spPr>
      </p:pic>
      <p:sp>
        <p:nvSpPr>
          <p:cNvPr id="12" name="Speech Bubble: Rectangle with Corners Rounded 11">
            <a:extLst>
              <a:ext uri="{FF2B5EF4-FFF2-40B4-BE49-F238E27FC236}">
                <a16:creationId xmlns:a16="http://schemas.microsoft.com/office/drawing/2014/main" xmlns="" id="{FAAE9A8F-E930-4D00-9D2F-1D2223AD7986}"/>
              </a:ext>
            </a:extLst>
          </p:cNvPr>
          <p:cNvSpPr/>
          <p:nvPr/>
        </p:nvSpPr>
        <p:spPr>
          <a:xfrm>
            <a:off x="376743" y="7570747"/>
            <a:ext cx="3944735" cy="2031324"/>
          </a:xfrm>
          <a:prstGeom prst="wedgeRoundRectCallout">
            <a:avLst>
              <a:gd name="adj1" fmla="val 64100"/>
              <a:gd name="adj2" fmla="val -37446"/>
              <a:gd name="adj3" fmla="val 16667"/>
            </a:avLst>
          </a:prstGeom>
          <a:noFill/>
          <a:ln w="76200"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en-GB"/>
          </a:p>
        </p:txBody>
      </p:sp>
      <p:sp>
        <p:nvSpPr>
          <p:cNvPr id="14" name="TextBox 13">
            <a:extLst>
              <a:ext uri="{FF2B5EF4-FFF2-40B4-BE49-F238E27FC236}">
                <a16:creationId xmlns:a16="http://schemas.microsoft.com/office/drawing/2014/main" xmlns="" id="{D1504B6A-B967-4375-BC71-3E9D4258F096}"/>
              </a:ext>
            </a:extLst>
          </p:cNvPr>
          <p:cNvSpPr txBox="1"/>
          <p:nvPr/>
        </p:nvSpPr>
        <p:spPr>
          <a:xfrm>
            <a:off x="376743" y="7599123"/>
            <a:ext cx="3917923" cy="2031325"/>
          </a:xfrm>
          <a:prstGeom prst="rect">
            <a:avLst/>
          </a:prstGeom>
          <a:noFill/>
        </p:spPr>
        <p:txBody>
          <a:bodyPr wrap="square" rtlCol="0">
            <a:spAutoFit/>
          </a:bodyPr>
          <a:lstStyle/>
          <a:p>
            <a:pPr algn="ctr"/>
            <a:r>
              <a:rPr lang="en-GB" dirty="0"/>
              <a:t>In every school there is always somebody who has the responsibility to keep you safe and all staff have to tell that person if they are worried about you. Staff have training and are taught how to keep children safe as it is the most important part of their job.</a:t>
            </a:r>
          </a:p>
        </p:txBody>
      </p:sp>
      <p:sp>
        <p:nvSpPr>
          <p:cNvPr id="15" name="TextBox 14">
            <a:extLst>
              <a:ext uri="{FF2B5EF4-FFF2-40B4-BE49-F238E27FC236}">
                <a16:creationId xmlns:a16="http://schemas.microsoft.com/office/drawing/2014/main" xmlns="" id="{4109040C-A2F8-4230-BB38-C6A397564FBE}"/>
              </a:ext>
            </a:extLst>
          </p:cNvPr>
          <p:cNvSpPr txBox="1"/>
          <p:nvPr/>
        </p:nvSpPr>
        <p:spPr>
          <a:xfrm>
            <a:off x="227621" y="6466815"/>
            <a:ext cx="6378563" cy="1077218"/>
          </a:xfrm>
          <a:prstGeom prst="rect">
            <a:avLst/>
          </a:prstGeom>
          <a:noFill/>
        </p:spPr>
        <p:txBody>
          <a:bodyPr wrap="square">
            <a:spAutoFit/>
          </a:bodyPr>
          <a:lstStyle/>
          <a:p>
            <a:r>
              <a:rPr lang="en-GB" sz="3200" b="1" dirty="0">
                <a:latin typeface="+mj-lt"/>
              </a:rPr>
              <a:t>What is a Designated Safeguarding </a:t>
            </a:r>
            <a:r>
              <a:rPr lang="en-GB" sz="3200" b="1" dirty="0" smtClean="0">
                <a:latin typeface="+mj-lt"/>
              </a:rPr>
              <a:t>Lead</a:t>
            </a:r>
            <a:r>
              <a:rPr lang="en-GB" sz="3200" b="1" dirty="0">
                <a:latin typeface="+mj-lt"/>
              </a:rPr>
              <a:t>? </a:t>
            </a:r>
          </a:p>
        </p:txBody>
      </p:sp>
      <p:pic>
        <p:nvPicPr>
          <p:cNvPr id="23" name="Picture 22" descr="Logo&#10;&#10;Description automatically generated">
            <a:extLst>
              <a:ext uri="{FF2B5EF4-FFF2-40B4-BE49-F238E27FC236}">
                <a16:creationId xmlns:a16="http://schemas.microsoft.com/office/drawing/2014/main" xmlns="" id="{D65CE050-2CAD-47B2-81B6-5BD7B7D2AC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49030" y="31486"/>
            <a:ext cx="1166653" cy="1323413"/>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23830" y="4852249"/>
            <a:ext cx="1309087" cy="1309087"/>
          </a:xfrm>
          <a:prstGeom prst="rect">
            <a:avLst/>
          </a:prstGeom>
        </p:spPr>
      </p:pic>
      <p:pic>
        <p:nvPicPr>
          <p:cNvPr id="17" name="Pictur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6200000">
            <a:off x="369718" y="4852060"/>
            <a:ext cx="1512309" cy="1134232"/>
          </a:xfrm>
          <a:prstGeom prst="rect">
            <a:avLst/>
          </a:prstGeom>
        </p:spPr>
      </p:pic>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6200000">
            <a:off x="1730482" y="4903109"/>
            <a:ext cx="1527277" cy="1017166"/>
          </a:xfrm>
          <a:prstGeom prst="rect">
            <a:avLst/>
          </a:prstGeom>
        </p:spPr>
      </p:pic>
      <p:sp>
        <p:nvSpPr>
          <p:cNvPr id="6" name="TextBox 5"/>
          <p:cNvSpPr txBox="1"/>
          <p:nvPr/>
        </p:nvSpPr>
        <p:spPr>
          <a:xfrm>
            <a:off x="660903" y="6315617"/>
            <a:ext cx="1032086" cy="307777"/>
          </a:xfrm>
          <a:prstGeom prst="rect">
            <a:avLst/>
          </a:prstGeom>
          <a:noFill/>
        </p:spPr>
        <p:txBody>
          <a:bodyPr wrap="square" rtlCol="0">
            <a:spAutoFit/>
          </a:bodyPr>
          <a:lstStyle/>
          <a:p>
            <a:r>
              <a:rPr lang="en-GB" sz="1400" dirty="0" smtClean="0"/>
              <a:t>Mrs Kersh</a:t>
            </a:r>
            <a:endParaRPr lang="en-GB" sz="1400" dirty="0"/>
          </a:p>
        </p:txBody>
      </p:sp>
      <p:sp>
        <p:nvSpPr>
          <p:cNvPr id="7" name="Rectangle 6"/>
          <p:cNvSpPr/>
          <p:nvPr/>
        </p:nvSpPr>
        <p:spPr>
          <a:xfrm>
            <a:off x="1985537" y="6315901"/>
            <a:ext cx="965521" cy="307777"/>
          </a:xfrm>
          <a:prstGeom prst="rect">
            <a:avLst/>
          </a:prstGeom>
        </p:spPr>
        <p:txBody>
          <a:bodyPr wrap="none">
            <a:spAutoFit/>
          </a:bodyPr>
          <a:lstStyle/>
          <a:p>
            <a:r>
              <a:rPr lang="en-GB" sz="1400" dirty="0"/>
              <a:t>Mrs </a:t>
            </a:r>
            <a:r>
              <a:rPr lang="en-GB" sz="1400" dirty="0" smtClean="0"/>
              <a:t>Peters</a:t>
            </a:r>
            <a:endParaRPr lang="en-GB" sz="1400" dirty="0"/>
          </a:p>
        </p:txBody>
      </p:sp>
      <p:sp>
        <p:nvSpPr>
          <p:cNvPr id="24" name="Rectangle 23"/>
          <p:cNvSpPr/>
          <p:nvPr/>
        </p:nvSpPr>
        <p:spPr>
          <a:xfrm>
            <a:off x="3023454" y="6312941"/>
            <a:ext cx="1720562" cy="307777"/>
          </a:xfrm>
          <a:prstGeom prst="rect">
            <a:avLst/>
          </a:prstGeom>
        </p:spPr>
        <p:txBody>
          <a:bodyPr wrap="square">
            <a:spAutoFit/>
          </a:bodyPr>
          <a:lstStyle/>
          <a:p>
            <a:r>
              <a:rPr lang="en-GB" sz="1400" dirty="0"/>
              <a:t>Mrs </a:t>
            </a:r>
            <a:r>
              <a:rPr lang="en-GB" sz="1400" dirty="0" smtClean="0"/>
              <a:t>Seymour Smith</a:t>
            </a:r>
            <a:endParaRPr lang="en-GB" sz="1400" dirty="0"/>
          </a:p>
        </p:txBody>
      </p:sp>
      <p:sp>
        <p:nvSpPr>
          <p:cNvPr id="25" name="Rectangle 24"/>
          <p:cNvSpPr/>
          <p:nvPr/>
        </p:nvSpPr>
        <p:spPr>
          <a:xfrm>
            <a:off x="4816412" y="6301956"/>
            <a:ext cx="1693030" cy="307777"/>
          </a:xfrm>
          <a:prstGeom prst="rect">
            <a:avLst/>
          </a:prstGeom>
        </p:spPr>
        <p:txBody>
          <a:bodyPr wrap="square">
            <a:spAutoFit/>
          </a:bodyPr>
          <a:lstStyle/>
          <a:p>
            <a:r>
              <a:rPr lang="en-GB" sz="1400" dirty="0"/>
              <a:t>Mrs </a:t>
            </a:r>
            <a:r>
              <a:rPr lang="en-GB" sz="1400" dirty="0" smtClean="0"/>
              <a:t>Nikolaides </a:t>
            </a:r>
            <a:endParaRPr lang="en-GB" sz="1400" dirty="0"/>
          </a:p>
        </p:txBody>
      </p:sp>
      <p:pic>
        <p:nvPicPr>
          <p:cNvPr id="21" name="Picture 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30892" y="4712566"/>
            <a:ext cx="1130521" cy="1466108"/>
          </a:xfrm>
          <a:prstGeom prst="rect">
            <a:avLst/>
          </a:prstGeom>
        </p:spPr>
      </p:pic>
    </p:spTree>
    <p:extLst>
      <p:ext uri="{BB962C8B-B14F-4D97-AF65-F5344CB8AC3E}">
        <p14:creationId xmlns:p14="http://schemas.microsoft.com/office/powerpoint/2010/main" val="2197445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479</TotalTime>
  <Words>533</Words>
  <Application>Microsoft Office PowerPoint</Application>
  <PresentationFormat>A4 Paper (210x297 mm)</PresentationFormat>
  <Paragraphs>52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What is this policy for? </vt:lpstr>
      <vt:lpstr>The Designated Safeguarding Leads are:</vt:lpstr>
      <vt:lpstr>PowerPoint Presentation</vt:lpstr>
      <vt:lpstr>PowerPoint Presentation</vt:lpstr>
      <vt:lpstr>The Designated Safeguarding Leads are: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seymoursmith</dc:creator>
  <cp:lastModifiedBy>sarah.seymoursmith</cp:lastModifiedBy>
  <cp:revision>39</cp:revision>
  <cp:lastPrinted>2021-11-04T14:10:17Z</cp:lastPrinted>
  <dcterms:created xsi:type="dcterms:W3CDTF">2021-10-09T15:25:32Z</dcterms:created>
  <dcterms:modified xsi:type="dcterms:W3CDTF">2021-12-17T14:39:24Z</dcterms:modified>
</cp:coreProperties>
</file>