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4" r:id="rId4"/>
    <p:sldId id="268" r:id="rId5"/>
    <p:sldId id="267" r:id="rId6"/>
    <p:sldId id="266" r:id="rId7"/>
  </p:sldIdLst>
  <p:sldSz cx="9906000" cy="6858000" type="A4"/>
  <p:notesSz cx="9947275" cy="6858000"/>
  <p:defaultTextStyle>
    <a:defPPr>
      <a:defRPr lang="en-US"/>
    </a:defPPr>
    <a:lvl1pPr marL="0" algn="l" defTabSz="538764" rtl="0" eaLnBrk="1" latinLnBrk="0" hangingPunct="1">
      <a:defRPr sz="1061" kern="1200">
        <a:solidFill>
          <a:schemeClr val="tx1"/>
        </a:solidFill>
        <a:latin typeface="+mn-lt"/>
        <a:ea typeface="+mn-ea"/>
        <a:cs typeface="+mn-cs"/>
      </a:defRPr>
    </a:lvl1pPr>
    <a:lvl2pPr marL="269382" algn="l" defTabSz="538764" rtl="0" eaLnBrk="1" latinLnBrk="0" hangingPunct="1">
      <a:defRPr sz="1061" kern="1200">
        <a:solidFill>
          <a:schemeClr val="tx1"/>
        </a:solidFill>
        <a:latin typeface="+mn-lt"/>
        <a:ea typeface="+mn-ea"/>
        <a:cs typeface="+mn-cs"/>
      </a:defRPr>
    </a:lvl2pPr>
    <a:lvl3pPr marL="538764" algn="l" defTabSz="538764" rtl="0" eaLnBrk="1" latinLnBrk="0" hangingPunct="1">
      <a:defRPr sz="1061" kern="1200">
        <a:solidFill>
          <a:schemeClr val="tx1"/>
        </a:solidFill>
        <a:latin typeface="+mn-lt"/>
        <a:ea typeface="+mn-ea"/>
        <a:cs typeface="+mn-cs"/>
      </a:defRPr>
    </a:lvl3pPr>
    <a:lvl4pPr marL="808147" algn="l" defTabSz="538764" rtl="0" eaLnBrk="1" latinLnBrk="0" hangingPunct="1">
      <a:defRPr sz="1061" kern="1200">
        <a:solidFill>
          <a:schemeClr val="tx1"/>
        </a:solidFill>
        <a:latin typeface="+mn-lt"/>
        <a:ea typeface="+mn-ea"/>
        <a:cs typeface="+mn-cs"/>
      </a:defRPr>
    </a:lvl4pPr>
    <a:lvl5pPr marL="1077529" algn="l" defTabSz="538764" rtl="0" eaLnBrk="1" latinLnBrk="0" hangingPunct="1">
      <a:defRPr sz="1061" kern="1200">
        <a:solidFill>
          <a:schemeClr val="tx1"/>
        </a:solidFill>
        <a:latin typeface="+mn-lt"/>
        <a:ea typeface="+mn-ea"/>
        <a:cs typeface="+mn-cs"/>
      </a:defRPr>
    </a:lvl5pPr>
    <a:lvl6pPr marL="1346911" algn="l" defTabSz="538764" rtl="0" eaLnBrk="1" latinLnBrk="0" hangingPunct="1">
      <a:defRPr sz="1061" kern="1200">
        <a:solidFill>
          <a:schemeClr val="tx1"/>
        </a:solidFill>
        <a:latin typeface="+mn-lt"/>
        <a:ea typeface="+mn-ea"/>
        <a:cs typeface="+mn-cs"/>
      </a:defRPr>
    </a:lvl6pPr>
    <a:lvl7pPr marL="1616293" algn="l" defTabSz="538764" rtl="0" eaLnBrk="1" latinLnBrk="0" hangingPunct="1">
      <a:defRPr sz="1061" kern="1200">
        <a:solidFill>
          <a:schemeClr val="tx1"/>
        </a:solidFill>
        <a:latin typeface="+mn-lt"/>
        <a:ea typeface="+mn-ea"/>
        <a:cs typeface="+mn-cs"/>
      </a:defRPr>
    </a:lvl7pPr>
    <a:lvl8pPr marL="1885676" algn="l" defTabSz="538764" rtl="0" eaLnBrk="1" latinLnBrk="0" hangingPunct="1">
      <a:defRPr sz="1061" kern="1200">
        <a:solidFill>
          <a:schemeClr val="tx1"/>
        </a:solidFill>
        <a:latin typeface="+mn-lt"/>
        <a:ea typeface="+mn-ea"/>
        <a:cs typeface="+mn-cs"/>
      </a:defRPr>
    </a:lvl8pPr>
    <a:lvl9pPr marL="2155058" algn="l" defTabSz="538764" rtl="0" eaLnBrk="1" latinLnBrk="0" hangingPunct="1">
      <a:defRPr sz="106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0" userDrawn="1">
          <p15:clr>
            <a:srgbClr val="A4A3A4"/>
          </p15:clr>
        </p15:guide>
        <p15:guide id="2" pos="31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663300"/>
    <a:srgbClr val="FFFFCC"/>
    <a:srgbClr val="FFFF66"/>
    <a:srgbClr val="FF9900"/>
    <a:srgbClr val="FFCC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5" autoAdjust="0"/>
    <p:restoredTop sz="94660"/>
  </p:normalViewPr>
  <p:slideViewPr>
    <p:cSldViewPr snapToGrid="0">
      <p:cViewPr varScale="1">
        <p:scale>
          <a:sx n="96" d="100"/>
          <a:sy n="96" d="100"/>
        </p:scale>
        <p:origin x="216" y="96"/>
      </p:cViewPr>
      <p:guideLst>
        <p:guide orient="horz" pos="2170"/>
        <p:guide pos="31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39780A-AFAE-49C6-A11A-A48AAE9F1DD1}"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105044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9780A-AFAE-49C6-A11A-A48AAE9F1DD1}"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298614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9780A-AFAE-49C6-A11A-A48AAE9F1DD1}"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395187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9780A-AFAE-49C6-A11A-A48AAE9F1DD1}"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1465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39780A-AFAE-49C6-A11A-A48AAE9F1DD1}"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145069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9780A-AFAE-49C6-A11A-A48AAE9F1DD1}"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320208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39780A-AFAE-49C6-A11A-A48AAE9F1DD1}" type="datetimeFigureOut">
              <a:rPr lang="en-GB" smtClean="0"/>
              <a:t>25/07/2023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124566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39780A-AFAE-49C6-A11A-A48AAE9F1DD1}" type="datetimeFigureOut">
              <a:rPr lang="en-GB" smtClean="0"/>
              <a:t>25/07/2023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269870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9780A-AFAE-49C6-A11A-A48AAE9F1DD1}" type="datetimeFigureOut">
              <a:rPr lang="en-GB" smtClean="0"/>
              <a:t>25/07/2023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383513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9780A-AFAE-49C6-A11A-A48AAE9F1DD1}"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82810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9780A-AFAE-49C6-A11A-A48AAE9F1DD1}"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E3519-FB4F-4FC9-AB7D-45D97F9D213C}" type="slidenum">
              <a:rPr lang="en-GB" smtClean="0"/>
              <a:t>‹#›</a:t>
            </a:fld>
            <a:endParaRPr lang="en-GB"/>
          </a:p>
        </p:txBody>
      </p:sp>
    </p:spTree>
    <p:extLst>
      <p:ext uri="{BB962C8B-B14F-4D97-AF65-F5344CB8AC3E}">
        <p14:creationId xmlns:p14="http://schemas.microsoft.com/office/powerpoint/2010/main" val="40853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9780A-AFAE-49C6-A11A-A48AAE9F1DD1}" type="datetimeFigureOut">
              <a:rPr lang="en-GB" smtClean="0"/>
              <a:t>25/07/2023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E3519-FB4F-4FC9-AB7D-45D97F9D213C}" type="slidenum">
              <a:rPr lang="en-GB" smtClean="0"/>
              <a:t>‹#›</a:t>
            </a:fld>
            <a:endParaRPr lang="en-GB"/>
          </a:p>
        </p:txBody>
      </p:sp>
    </p:spTree>
    <p:extLst>
      <p:ext uri="{BB962C8B-B14F-4D97-AF65-F5344CB8AC3E}">
        <p14:creationId xmlns:p14="http://schemas.microsoft.com/office/powerpoint/2010/main" val="29039447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367" y="229584"/>
            <a:ext cx="9069860" cy="1490216"/>
          </a:xfrm>
          <a:prstGeom prst="rect">
            <a:avLst/>
          </a:prstGeom>
          <a:solidFill>
            <a:srgbClr val="FFFFCC"/>
          </a:solidFill>
          <a:ln w="76200">
            <a:noFill/>
            <a:prstDash val="solid"/>
          </a:ln>
          <a:effectLst>
            <a:glow rad="482600">
              <a:srgbClr val="996600">
                <a:alpha val="74000"/>
              </a:srgbClr>
            </a:glow>
            <a:reflection blurRad="6350" stA="52000" endA="300" endPos="35000" dir="5400000" sy="-100000" algn="bl" rotWithShape="0"/>
          </a:effectLst>
          <a:scene3d>
            <a:camera prst="orthographicFront"/>
            <a:lightRig rig="threePt" dir="t"/>
          </a:scene3d>
          <a:sp3d>
            <a:bevelT w="152400" h="50800" prst="softRound"/>
          </a:sp3d>
        </p:spPr>
        <p:txBody>
          <a:bodyPr wrap="square" rtlCol="0">
            <a:spAutoFit/>
          </a:bodyPr>
          <a:lstStyle/>
          <a:p>
            <a:pPr algn="ctr"/>
            <a:r>
              <a:rPr lang="en-GB" sz="2278" b="1" dirty="0" err="1">
                <a:solidFill>
                  <a:srgbClr val="996600"/>
                </a:solidFill>
              </a:rPr>
              <a:t>Pownall</a:t>
            </a:r>
            <a:r>
              <a:rPr lang="en-GB" sz="2278" b="1" dirty="0">
                <a:solidFill>
                  <a:srgbClr val="996600"/>
                </a:solidFill>
              </a:rPr>
              <a:t> Green Primary School</a:t>
            </a:r>
          </a:p>
          <a:p>
            <a:pPr algn="ctr"/>
            <a:r>
              <a:rPr lang="en-GB" sz="844" dirty="0">
                <a:solidFill>
                  <a:srgbClr val="996600"/>
                </a:solidFill>
                <a:latin typeface="Lucida Handwriting" panose="03010101010101010101" pitchFamily="66" charset="0"/>
              </a:rPr>
              <a:t>Love learning, love life!</a:t>
            </a:r>
          </a:p>
          <a:p>
            <a:pPr algn="ctr"/>
            <a:endParaRPr lang="en-GB" sz="1181" dirty="0">
              <a:solidFill>
                <a:srgbClr val="996600"/>
              </a:solidFill>
            </a:endParaRPr>
          </a:p>
          <a:p>
            <a:pPr algn="ctr"/>
            <a:r>
              <a:rPr lang="en-GB" sz="1800" b="1" dirty="0">
                <a:solidFill>
                  <a:srgbClr val="996600"/>
                </a:solidFill>
                <a:latin typeface="Verdana" panose="020B0604030504040204" pitchFamily="34" charset="0"/>
                <a:ea typeface="Verdana" panose="020B0604030504040204" pitchFamily="34" charset="0"/>
                <a:cs typeface="Verdana" panose="020B0604030504040204" pitchFamily="34" charset="0"/>
              </a:rPr>
              <a:t>ONLINE SUBJECT LEADERSHIP TEAM </a:t>
            </a:r>
          </a:p>
          <a:p>
            <a:pPr algn="ctr"/>
            <a:r>
              <a:rPr lang="en-GB" sz="1800" b="1" dirty="0">
                <a:solidFill>
                  <a:srgbClr val="996600"/>
                </a:solidFill>
                <a:latin typeface="Verdana" panose="020B0604030504040204" pitchFamily="34" charset="0"/>
                <a:ea typeface="Verdana" panose="020B0604030504040204" pitchFamily="34" charset="0"/>
                <a:cs typeface="Verdana" panose="020B0604030504040204" pitchFamily="34" charset="0"/>
              </a:rPr>
              <a:t>2022-23</a:t>
            </a:r>
          </a:p>
          <a:p>
            <a:pPr algn="ctr"/>
            <a:endParaRPr lang="en-GB" sz="1181" dirty="0">
              <a:solidFill>
                <a:schemeClr val="bg1"/>
              </a:solidFill>
              <a:latin typeface="Kristen ITC" panose="03050502040202030202" pitchFamily="66" charset="0"/>
            </a:endParaRPr>
          </a:p>
        </p:txBody>
      </p:sp>
      <p:sp>
        <p:nvSpPr>
          <p:cNvPr id="18" name="Rounded Rectangle 17"/>
          <p:cNvSpPr/>
          <p:nvPr/>
        </p:nvSpPr>
        <p:spPr>
          <a:xfrm>
            <a:off x="337751" y="4267201"/>
            <a:ext cx="9234617" cy="2372496"/>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dirty="0">
                <a:solidFill>
                  <a:srgbClr val="663300"/>
                </a:solidFill>
                <a:ea typeface="Verdana" panose="020B0604030504040204" pitchFamily="34" charset="0"/>
                <a:cs typeface="Verdana" panose="020B0604030504040204" pitchFamily="34" charset="0"/>
              </a:rPr>
              <a:t>Science and Technologies Team 2022-23</a:t>
            </a:r>
          </a:p>
          <a:p>
            <a:endParaRPr lang="en-GB" sz="1600" dirty="0">
              <a:solidFill>
                <a:srgbClr val="996600"/>
              </a:solidFill>
              <a:ea typeface="Verdana" panose="020B0604030504040204" pitchFamily="34" charset="0"/>
              <a:cs typeface="Verdana" panose="020B0604030504040204" pitchFamily="34" charset="0"/>
            </a:endParaRPr>
          </a:p>
          <a:p>
            <a:r>
              <a:rPr lang="en-GB" sz="1600" dirty="0">
                <a:solidFill>
                  <a:srgbClr val="996600"/>
                </a:solidFill>
                <a:ea typeface="Verdana" panose="020B0604030504040204" pitchFamily="34" charset="0"/>
                <a:cs typeface="Verdana" panose="020B0604030504040204" pitchFamily="34" charset="0"/>
              </a:rPr>
              <a:t>Over the 2022-23 academic year, our Science and Technologies team have been ‘on-line’. They have taken part in a CPD programme to develop their subject leadership skills as well as leading a school improvement project in their subject areas.</a:t>
            </a:r>
          </a:p>
          <a:p>
            <a:endParaRPr lang="en-GB" sz="1600" dirty="0">
              <a:solidFill>
                <a:srgbClr val="996600"/>
              </a:solidFill>
              <a:ea typeface="Verdana" panose="020B0604030504040204" pitchFamily="34" charset="0"/>
              <a:cs typeface="Verdana" panose="020B0604030504040204" pitchFamily="34" charset="0"/>
            </a:endParaRPr>
          </a:p>
          <a:p>
            <a:r>
              <a:rPr lang="en-GB" sz="1600" dirty="0">
                <a:solidFill>
                  <a:srgbClr val="996600"/>
                </a:solidFill>
                <a:ea typeface="Verdana" panose="020B0604030504040204" pitchFamily="34" charset="0"/>
                <a:cs typeface="Verdana" panose="020B0604030504040204" pitchFamily="34" charset="0"/>
              </a:rPr>
              <a:t>Our science and technologies team is made up of the subject leaders from: Computing, Design Technology, Inclusion, Mathematics and Science.</a:t>
            </a:r>
          </a:p>
          <a:p>
            <a:endParaRPr lang="en-GB" sz="844" dirty="0">
              <a:solidFill>
                <a:srgbClr val="663300"/>
              </a:solidFill>
            </a:endParaRPr>
          </a:p>
        </p:txBody>
      </p:sp>
      <p:pic>
        <p:nvPicPr>
          <p:cNvPr id="6" name="Picture 2" descr="http://ehealth.eletsonline.com/wp-content/uploads/2013/03/sceince.jpg">
            <a:extLst>
              <a:ext uri="{FF2B5EF4-FFF2-40B4-BE49-F238E27FC236}">
                <a16:creationId xmlns:a16="http://schemas.microsoft.com/office/drawing/2014/main" id="{6EC12EFD-F7C9-4EF1-820C-B0E2851FDD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1042" y="2104750"/>
            <a:ext cx="1807971" cy="1777500"/>
          </a:xfrm>
          <a:prstGeom prst="rect">
            <a:avLst/>
          </a:prstGeom>
          <a:blipFill>
            <a:blip r:embed="rId3"/>
            <a:tile tx="0" ty="0" sx="100000" sy="100000" flip="none" algn="tl"/>
          </a:blipFill>
          <a:effectLst>
            <a:glow rad="469900">
              <a:srgbClr val="996600"/>
            </a:glow>
            <a:outerShdw blurRad="50800" dist="38100" dir="13500000" algn="br" rotWithShape="0">
              <a:prstClr val="black">
                <a:alpha val="40000"/>
              </a:prstClr>
            </a:outerShdw>
          </a:effectLst>
        </p:spPr>
      </p:pic>
    </p:spTree>
    <p:extLst>
      <p:ext uri="{BB962C8B-B14F-4D97-AF65-F5344CB8AC3E}">
        <p14:creationId xmlns:p14="http://schemas.microsoft.com/office/powerpoint/2010/main" val="149540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943446" y="691909"/>
            <a:ext cx="3628922" cy="2496134"/>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b="1" dirty="0">
                <a:solidFill>
                  <a:srgbClr val="663300"/>
                </a:solidFill>
                <a:latin typeface="+mj-lt"/>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Impact</a:t>
            </a:r>
          </a:p>
          <a:p>
            <a:endParaRPr lang="en-GB" sz="1181" dirty="0">
              <a:solidFill>
                <a:srgbClr val="663300"/>
              </a:solidFill>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GB" sz="1200" dirty="0">
                <a:solidFill>
                  <a:srgbClr val="996600"/>
                </a:solidFill>
              </a:rPr>
              <a:t>Children enjoy computing at all levels, especially Computer Science.</a:t>
            </a:r>
          </a:p>
          <a:p>
            <a:pPr marL="342900" indent="-342900">
              <a:buFont typeface="Arial" panose="020B0604020202020204" pitchFamily="34" charset="0"/>
              <a:buChar char="•"/>
            </a:pPr>
            <a:endParaRPr lang="en-GB" sz="1200" dirty="0">
              <a:solidFill>
                <a:srgbClr val="996600"/>
              </a:solidFill>
            </a:endParaRPr>
          </a:p>
          <a:p>
            <a:pPr marL="342900" lvl="0" indent="-342900">
              <a:buFont typeface="Arial" panose="020B0604020202020204" pitchFamily="34" charset="0"/>
              <a:buChar char="•"/>
            </a:pPr>
            <a:r>
              <a:rPr lang="en-GB" sz="1200" dirty="0">
                <a:solidFill>
                  <a:srgbClr val="996600"/>
                </a:solidFill>
              </a:rPr>
              <a:t>Update of school resources.</a:t>
            </a:r>
          </a:p>
          <a:p>
            <a:pPr marL="342900" lvl="0" indent="-342900">
              <a:buFont typeface="Arial" panose="020B0604020202020204" pitchFamily="34" charset="0"/>
              <a:buChar char="•"/>
            </a:pPr>
            <a:endParaRPr lang="en-GB" sz="1200" dirty="0">
              <a:solidFill>
                <a:srgbClr val="996600"/>
              </a:solidFill>
            </a:endParaRPr>
          </a:p>
          <a:p>
            <a:pPr marL="342900" lvl="0" indent="-342900">
              <a:buFont typeface="Arial" panose="020B0604020202020204" pitchFamily="34" charset="0"/>
              <a:buChar char="•"/>
            </a:pPr>
            <a:r>
              <a:rPr lang="en-GB" sz="1200" dirty="0">
                <a:solidFill>
                  <a:srgbClr val="996600"/>
                </a:solidFill>
              </a:rPr>
              <a:t>Better equipped children for the technological world.</a:t>
            </a:r>
          </a:p>
          <a:p>
            <a:pPr marL="342900" lvl="0" indent="-342900">
              <a:buFont typeface="Arial" panose="020B0604020202020204" pitchFamily="34" charset="0"/>
              <a:buChar char="•"/>
            </a:pPr>
            <a:endParaRPr lang="en-GB" sz="1200" dirty="0">
              <a:solidFill>
                <a:srgbClr val="996600"/>
              </a:solidFill>
            </a:endParaRPr>
          </a:p>
          <a:p>
            <a:pPr marL="342900" lvl="0" indent="-342900">
              <a:buFont typeface="Arial" panose="020B0604020202020204" pitchFamily="34" charset="0"/>
              <a:buChar char="•"/>
            </a:pPr>
            <a:r>
              <a:rPr lang="en-GB" sz="1200" dirty="0">
                <a:solidFill>
                  <a:srgbClr val="996600"/>
                </a:solidFill>
              </a:rPr>
              <a:t>Increased confidence in using key vocabulary. </a:t>
            </a:r>
            <a:endParaRPr lang="en-GB" sz="1200" dirty="0"/>
          </a:p>
          <a:p>
            <a:pPr marL="171450" indent="-171450">
              <a:buFont typeface="Arial" panose="020B0604020202020204" pitchFamily="34" charset="0"/>
              <a:buChar char="•"/>
            </a:pPr>
            <a:endParaRPr lang="en-GB" sz="1100" dirty="0">
              <a:solidFill>
                <a:srgbClr val="996600"/>
              </a:solidFill>
            </a:endParaRPr>
          </a:p>
          <a:p>
            <a:pPr marL="120558" indent="-120558">
              <a:buFont typeface="Arial" panose="020B0604020202020204" pitchFamily="34" charset="0"/>
              <a:buChar char="•"/>
            </a:pPr>
            <a:endParaRPr lang="en-GB" sz="1100" dirty="0">
              <a:solidFill>
                <a:srgbClr val="996600"/>
              </a:solidFill>
            </a:endParaRPr>
          </a:p>
          <a:p>
            <a:r>
              <a:rPr lang="en-GB" sz="1100" dirty="0">
                <a:solidFill>
                  <a:srgbClr val="996600"/>
                </a:solidFill>
              </a:rPr>
              <a:t> </a:t>
            </a:r>
          </a:p>
        </p:txBody>
      </p:sp>
      <p:sp>
        <p:nvSpPr>
          <p:cNvPr id="29" name="TextBox 28"/>
          <p:cNvSpPr txBox="1"/>
          <p:nvPr/>
        </p:nvSpPr>
        <p:spPr>
          <a:xfrm>
            <a:off x="5978511" y="3542271"/>
            <a:ext cx="3558792" cy="3015048"/>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dirty="0">
                <a:solidFill>
                  <a:srgbClr val="663300"/>
                </a:solidFill>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Key learning points</a:t>
            </a:r>
          </a:p>
          <a:p>
            <a:endParaRPr lang="en-GB" sz="1800" dirty="0">
              <a:solidFill>
                <a:srgbClr val="663300"/>
              </a:solidFill>
              <a:ea typeface="Verdana" panose="020B0604030504040204" pitchFamily="34" charset="0"/>
              <a:cs typeface="Verdana" panose="020B0604030504040204" pitchFamily="34" charset="0"/>
            </a:endParaRPr>
          </a:p>
          <a:p>
            <a:pPr marL="457200" lvl="0" indent="-457200">
              <a:buFont typeface="Arial" panose="020B0604020202020204" pitchFamily="34" charset="0"/>
              <a:buChar char="•"/>
            </a:pPr>
            <a:r>
              <a:rPr lang="en-GB" sz="1200" dirty="0">
                <a:solidFill>
                  <a:srgbClr val="996600"/>
                </a:solidFill>
              </a:rPr>
              <a:t>Computing is not just learning how to use a tool e.g. PowerPoint (Computer Literacy) but also learning how things work behind the scenes e.g. Scratch (Computer Science). This is the world we live in. </a:t>
            </a:r>
          </a:p>
          <a:p>
            <a:pPr marL="457200" lvl="0" indent="-457200">
              <a:buFont typeface="Arial" panose="020B0604020202020204" pitchFamily="34" charset="0"/>
              <a:buChar char="•"/>
            </a:pPr>
            <a:endParaRPr lang="en-GB" sz="1200" dirty="0">
              <a:solidFill>
                <a:srgbClr val="996600"/>
              </a:solidFill>
            </a:endParaRPr>
          </a:p>
          <a:p>
            <a:pPr marL="457200" lvl="0" indent="-457200">
              <a:buFont typeface="Arial" panose="020B0604020202020204" pitchFamily="34" charset="0"/>
              <a:buChar char="•"/>
            </a:pPr>
            <a:r>
              <a:rPr lang="en-GB" sz="1200" dirty="0">
                <a:solidFill>
                  <a:srgbClr val="996600"/>
                </a:solidFill>
              </a:rPr>
              <a:t>Children need regular exposure to all aspects of computing.</a:t>
            </a:r>
          </a:p>
          <a:p>
            <a:pPr lvl="0"/>
            <a:endParaRPr lang="en-GB" sz="1200" dirty="0">
              <a:solidFill>
                <a:srgbClr val="996600"/>
              </a:solidFill>
            </a:endParaRPr>
          </a:p>
          <a:p>
            <a:pPr marL="457200" lvl="0" indent="-457200">
              <a:buFont typeface="Arial" panose="020B0604020202020204" pitchFamily="34" charset="0"/>
              <a:buChar char="•"/>
            </a:pPr>
            <a:r>
              <a:rPr lang="en-GB" sz="1200" dirty="0">
                <a:solidFill>
                  <a:srgbClr val="996600"/>
                </a:solidFill>
              </a:rPr>
              <a:t>Discrete teaching of computer skills is covered in the computing scheme of work however, technologies are used across the curriculum to enhance learning. </a:t>
            </a:r>
          </a:p>
          <a:p>
            <a:pPr marL="457200" lvl="0" indent="-457200">
              <a:buFont typeface="Arial" panose="020B0604020202020204" pitchFamily="34" charset="0"/>
              <a:buChar char="•"/>
            </a:pPr>
            <a:endParaRPr lang="en-GB" sz="1050" dirty="0">
              <a:solidFill>
                <a:srgbClr val="996600"/>
              </a:solidFill>
            </a:endParaRPr>
          </a:p>
          <a:p>
            <a:endParaRPr lang="en-GB" sz="1800" dirty="0">
              <a:solidFill>
                <a:srgbClr val="663300"/>
              </a:solidFill>
              <a:ea typeface="Verdana" panose="020B0604030504040204" pitchFamily="34" charset="0"/>
              <a:cs typeface="Verdana" panose="020B0604030504040204" pitchFamily="34" charset="0"/>
            </a:endParaRPr>
          </a:p>
          <a:p>
            <a:endParaRPr lang="en-GB" sz="338" dirty="0">
              <a:solidFill>
                <a:srgbClr val="996600"/>
              </a:solidFill>
            </a:endParaRPr>
          </a:p>
        </p:txBody>
      </p:sp>
      <p:sp>
        <p:nvSpPr>
          <p:cNvPr id="19" name="Rounded Rectangle 18"/>
          <p:cNvSpPr/>
          <p:nvPr/>
        </p:nvSpPr>
        <p:spPr>
          <a:xfrm>
            <a:off x="189470" y="230590"/>
            <a:ext cx="5420498" cy="6326729"/>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800" dirty="0">
                <a:solidFill>
                  <a:srgbClr val="663300"/>
                </a:solidFill>
              </a:rPr>
              <a:t> </a:t>
            </a:r>
            <a:endParaRPr lang="en-GB" sz="1100" b="1" dirty="0">
              <a:solidFill>
                <a:srgbClr val="996600"/>
              </a:solidFill>
            </a:endParaRPr>
          </a:p>
          <a:p>
            <a:r>
              <a:rPr lang="en-GB" sz="2000" b="1" dirty="0">
                <a:solidFill>
                  <a:srgbClr val="663300"/>
                </a:solidFill>
              </a:rPr>
              <a:t>Computing</a:t>
            </a:r>
            <a:endParaRPr lang="en-GB" sz="1400" b="1" dirty="0">
              <a:solidFill>
                <a:srgbClr val="663300"/>
              </a:solidFill>
            </a:endParaRPr>
          </a:p>
          <a:p>
            <a:endParaRPr lang="en-GB" sz="1400" dirty="0">
              <a:solidFill>
                <a:srgbClr val="663300"/>
              </a:solidFill>
            </a:endParaRPr>
          </a:p>
          <a:p>
            <a:pPr lvl="0"/>
            <a:r>
              <a:rPr lang="en-GB" sz="1400" b="1" i="1" u="sng" dirty="0">
                <a:solidFill>
                  <a:srgbClr val="996600"/>
                </a:solidFill>
              </a:rPr>
              <a:t>Actions</a:t>
            </a:r>
          </a:p>
          <a:p>
            <a:pPr lvl="0"/>
            <a:endParaRPr lang="en-GB" sz="1200" b="1" dirty="0">
              <a:solidFill>
                <a:srgbClr val="663300"/>
              </a:solidFill>
            </a:endParaRPr>
          </a:p>
          <a:p>
            <a:r>
              <a:rPr lang="en-GB" sz="1200" b="1" dirty="0">
                <a:solidFill>
                  <a:srgbClr val="996600"/>
                </a:solidFill>
              </a:rPr>
              <a:t>Developed children’s ability to articulate their learning:</a:t>
            </a:r>
          </a:p>
          <a:p>
            <a:pPr marL="171450" indent="-171450">
              <a:buFont typeface="Arial" panose="020B0604020202020204" pitchFamily="34" charset="0"/>
              <a:buChar char="•"/>
            </a:pPr>
            <a:r>
              <a:rPr lang="en-GB" sz="1200" dirty="0">
                <a:solidFill>
                  <a:srgbClr val="996600"/>
                </a:solidFill>
              </a:rPr>
              <a:t>Developed pupils’ ability to connect their learning to key concepts</a:t>
            </a:r>
          </a:p>
          <a:p>
            <a:pPr marL="171450" indent="-171450">
              <a:buFont typeface="Arial" panose="020B0604020202020204" pitchFamily="34" charset="0"/>
              <a:buChar char="•"/>
            </a:pPr>
            <a:r>
              <a:rPr lang="en-GB" sz="1200" dirty="0">
                <a:solidFill>
                  <a:srgbClr val="996600"/>
                </a:solidFill>
              </a:rPr>
              <a:t>Introduced key vocabulary from the scheme of work e.g. computational thinking</a:t>
            </a:r>
          </a:p>
          <a:p>
            <a:pPr marL="171450" indent="-171450">
              <a:buFont typeface="Arial" panose="020B0604020202020204" pitchFamily="34" charset="0"/>
              <a:buChar char="•"/>
            </a:pPr>
            <a:r>
              <a:rPr lang="en-GB" sz="1200" dirty="0">
                <a:solidFill>
                  <a:srgbClr val="996600"/>
                </a:solidFill>
              </a:rPr>
              <a:t>Trialled a range of retrieval practice activities e.g. Children interviewed each other at the end of a project.</a:t>
            </a:r>
          </a:p>
          <a:p>
            <a:endParaRPr lang="en-GB" sz="1200" dirty="0">
              <a:solidFill>
                <a:srgbClr val="996600"/>
              </a:solidFill>
            </a:endParaRPr>
          </a:p>
          <a:p>
            <a:r>
              <a:rPr lang="en-GB" sz="1200" b="1" dirty="0">
                <a:solidFill>
                  <a:srgbClr val="996600"/>
                </a:solidFill>
              </a:rPr>
              <a:t>Used technology to enhance teaching and learning in the subject:</a:t>
            </a:r>
          </a:p>
          <a:p>
            <a:pPr marL="171450" indent="-171450">
              <a:buFont typeface="Arial" panose="020B0604020202020204" pitchFamily="34" charset="0"/>
              <a:buChar char="•"/>
            </a:pPr>
            <a:r>
              <a:rPr lang="en-GB" sz="1200" dirty="0">
                <a:solidFill>
                  <a:srgbClr val="996600"/>
                </a:solidFill>
              </a:rPr>
              <a:t> Reviewed opportunities within the computing scheme for the addition of new technologies e.g. AI and AR with the curriculum lead.</a:t>
            </a:r>
          </a:p>
          <a:p>
            <a:pPr marL="171450" indent="-171450">
              <a:buFont typeface="Arial" panose="020B0604020202020204" pitchFamily="34" charset="0"/>
              <a:buChar char="•"/>
            </a:pPr>
            <a:r>
              <a:rPr lang="en-GB" sz="1200" dirty="0">
                <a:solidFill>
                  <a:srgbClr val="996600"/>
                </a:solidFill>
              </a:rPr>
              <a:t>Worked with Maths and Science leads to develop the technology used in the schemes of work and combined across subject areas e.g. Data handling.</a:t>
            </a:r>
          </a:p>
          <a:p>
            <a:pPr marL="171450" indent="-171450">
              <a:buFont typeface="Arial" panose="020B0604020202020204" pitchFamily="34" charset="0"/>
              <a:buChar char="•"/>
            </a:pPr>
            <a:r>
              <a:rPr lang="en-GB" sz="1200" dirty="0">
                <a:solidFill>
                  <a:srgbClr val="996600"/>
                </a:solidFill>
              </a:rPr>
              <a:t>Developed the infrastructure across school through new iPads, computers and software. </a:t>
            </a:r>
            <a:endParaRPr lang="en-GB" sz="1200" b="1" dirty="0">
              <a:solidFill>
                <a:srgbClr val="996600"/>
              </a:solidFill>
            </a:endParaRPr>
          </a:p>
          <a:p>
            <a:endParaRPr lang="en-GB" sz="1200" dirty="0">
              <a:solidFill>
                <a:srgbClr val="996600"/>
              </a:solidFill>
            </a:endParaRPr>
          </a:p>
          <a:p>
            <a:r>
              <a:rPr lang="en-GB" sz="1400" b="1" i="1" u="sng" dirty="0">
                <a:solidFill>
                  <a:srgbClr val="996600"/>
                </a:solidFill>
              </a:rPr>
              <a:t>Future steps</a:t>
            </a:r>
          </a:p>
          <a:p>
            <a:endParaRPr lang="en-GB" sz="1200" i="1" dirty="0">
              <a:solidFill>
                <a:srgbClr val="996600"/>
              </a:solidFill>
            </a:endParaRPr>
          </a:p>
          <a:p>
            <a:pPr marL="171450" indent="-171450">
              <a:buFont typeface="Arial" panose="020B0604020202020204" pitchFamily="34" charset="0"/>
              <a:buChar char="•"/>
            </a:pPr>
            <a:r>
              <a:rPr lang="en-GB" sz="1200" dirty="0">
                <a:solidFill>
                  <a:srgbClr val="996600"/>
                </a:solidFill>
              </a:rPr>
              <a:t>Reflect on cross curricular links and adapt the computing scheme of work accordingly.</a:t>
            </a:r>
          </a:p>
          <a:p>
            <a:pPr marL="171450" indent="-171450">
              <a:buFont typeface="Arial" panose="020B0604020202020204" pitchFamily="34" charset="0"/>
              <a:buChar char="•"/>
            </a:pPr>
            <a:endParaRPr lang="en-GB" sz="1200" b="1" dirty="0">
              <a:solidFill>
                <a:srgbClr val="996600"/>
              </a:solidFill>
            </a:endParaRPr>
          </a:p>
          <a:p>
            <a:pPr marL="171450" indent="-171450">
              <a:buFont typeface="Arial" panose="020B0604020202020204" pitchFamily="34" charset="0"/>
              <a:buChar char="•"/>
            </a:pPr>
            <a:r>
              <a:rPr lang="en-US" sz="1200" dirty="0">
                <a:solidFill>
                  <a:srgbClr val="996600"/>
                </a:solidFill>
                <a:effectLst/>
                <a:ea typeface="Times New Roman" panose="02020603050405020304" pitchFamily="18" charset="0"/>
              </a:rPr>
              <a:t>Introduce stem sentences across the subject using key vocabulary from the scheme of work e.g. computational thinking.</a:t>
            </a:r>
            <a:endParaRPr lang="en-GB" sz="1200" b="1" dirty="0">
              <a:solidFill>
                <a:srgbClr val="996600"/>
              </a:solidFill>
            </a:endParaRPr>
          </a:p>
          <a:p>
            <a:endParaRPr lang="en-GB" sz="1013" dirty="0">
              <a:solidFill>
                <a:srgbClr val="996600"/>
              </a:solidFill>
            </a:endParaRPr>
          </a:p>
        </p:txBody>
      </p:sp>
      <p:pic>
        <p:nvPicPr>
          <p:cNvPr id="6" name="Picture 6" descr="https://slp.somerset.org.uk/sites/edtech/PublishingImages/Primary%20Computing/Computing%20POS%20diagram%20CC.jpg">
            <a:extLst>
              <a:ext uri="{FF2B5EF4-FFF2-40B4-BE49-F238E27FC236}">
                <a16:creationId xmlns:a16="http://schemas.microsoft.com/office/drawing/2014/main" id="{A0EAF9F0-6A46-44A7-8927-771B8F3D275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0989"/>
          <a:stretch/>
        </p:blipFill>
        <p:spPr bwMode="auto">
          <a:xfrm>
            <a:off x="4142675" y="502017"/>
            <a:ext cx="1089355" cy="1062530"/>
          </a:xfrm>
          <a:prstGeom prst="round2DiagRect">
            <a:avLst>
              <a:gd name="adj1" fmla="val 16667"/>
              <a:gd name="adj2" fmla="val 46008"/>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92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123963" y="298883"/>
            <a:ext cx="3531260" cy="1865477"/>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800" dirty="0">
                <a:solidFill>
                  <a:srgbClr val="663300"/>
                </a:solidFill>
                <a:latin typeface="+mj-lt"/>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Impact</a:t>
            </a:r>
          </a:p>
          <a:p>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200" dirty="0">
                <a:solidFill>
                  <a:srgbClr val="996600"/>
                </a:solidFill>
              </a:rPr>
              <a:t>Children enjoy Design and Technology across the scheme.</a:t>
            </a:r>
          </a:p>
          <a:p>
            <a:pPr marL="171450" indent="-171450">
              <a:buFont typeface="Arial" panose="020B0604020202020204" pitchFamily="34" charset="0"/>
              <a:buChar char="•"/>
            </a:pPr>
            <a:endParaRPr lang="en-GB" sz="1200" dirty="0">
              <a:solidFill>
                <a:srgbClr val="996600"/>
              </a:solidFill>
            </a:endParaRPr>
          </a:p>
          <a:p>
            <a:pPr marL="171450" indent="-171450">
              <a:buFont typeface="Arial" panose="020B0604020202020204" pitchFamily="34" charset="0"/>
              <a:buChar char="•"/>
            </a:pPr>
            <a:r>
              <a:rPr lang="en-GB" sz="1200" dirty="0">
                <a:solidFill>
                  <a:srgbClr val="996600"/>
                </a:solidFill>
              </a:rPr>
              <a:t>Reviewed the progression of skills across the scheme of work and increased number of savoury food projects.</a:t>
            </a:r>
          </a:p>
          <a:p>
            <a:pPr marL="171450" indent="-171450">
              <a:buFont typeface="Arial" panose="020B0604020202020204" pitchFamily="34" charset="0"/>
              <a:buChar char="•"/>
            </a:pPr>
            <a:endParaRPr lang="en-GB" sz="1200" dirty="0">
              <a:solidFill>
                <a:srgbClr val="996600"/>
              </a:solidFill>
            </a:endParaRPr>
          </a:p>
          <a:p>
            <a:endParaRPr lang="en-GB" sz="1200" dirty="0">
              <a:solidFill>
                <a:srgbClr val="996600"/>
              </a:solidFill>
            </a:endParaRPr>
          </a:p>
          <a:p>
            <a:pPr marL="68986" indent="-68986"/>
            <a:r>
              <a:rPr lang="en-GB" sz="900" dirty="0">
                <a:solidFill>
                  <a:srgbClr val="996600"/>
                </a:solidFill>
              </a:rPr>
              <a:t> </a:t>
            </a:r>
          </a:p>
        </p:txBody>
      </p:sp>
      <p:sp>
        <p:nvSpPr>
          <p:cNvPr id="29" name="TextBox 28"/>
          <p:cNvSpPr txBox="1"/>
          <p:nvPr/>
        </p:nvSpPr>
        <p:spPr>
          <a:xfrm>
            <a:off x="6123963" y="2428620"/>
            <a:ext cx="3531260" cy="3728899"/>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b="1" dirty="0">
                <a:solidFill>
                  <a:srgbClr val="663300"/>
                </a:solidFill>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Key learning points</a:t>
            </a:r>
          </a:p>
          <a:p>
            <a:pPr lvl="0"/>
            <a:endParaRPr lang="en-GB" sz="1200" dirty="0">
              <a:solidFill>
                <a:srgbClr val="996600"/>
              </a:solidFill>
            </a:endParaRPr>
          </a:p>
          <a:p>
            <a:pPr marL="171450"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A problem needs to be solved (this is the driving force behind the project)</a:t>
            </a:r>
          </a:p>
          <a:p>
            <a:pPr marL="171450" indent="-171450">
              <a:buFont typeface="Arial" panose="020B0604020202020204" pitchFamily="34" charset="0"/>
              <a:buChar char="•"/>
            </a:pPr>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Any design a child makes must be testable</a:t>
            </a:r>
          </a:p>
          <a:p>
            <a:pPr marL="171450" indent="-171450">
              <a:buFont typeface="Arial" panose="020B0604020202020204" pitchFamily="34" charset="0"/>
              <a:buChar char="•"/>
            </a:pPr>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Some designs should fail – meaning children will need to consider what they would do next time (also link with growth mind-set)</a:t>
            </a:r>
          </a:p>
          <a:p>
            <a:pPr marL="171450" indent="-171450">
              <a:buFont typeface="Arial" panose="020B0604020202020204" pitchFamily="34" charset="0"/>
              <a:buChar char="•"/>
            </a:pPr>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There are 6 D&amp;T essentials to consider;</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User</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Purpose</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Functionality</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Design Decisions</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Innovation</a:t>
            </a:r>
          </a:p>
          <a:p>
            <a:pPr marL="440832" lvl="1" indent="-171450">
              <a:buFont typeface="Arial" panose="020B0604020202020204" pitchFamily="34" charset="0"/>
              <a:buChar char="•"/>
            </a:pPr>
            <a:r>
              <a:rPr lang="en-GB" sz="1200" dirty="0">
                <a:solidFill>
                  <a:srgbClr val="663300"/>
                </a:solidFill>
                <a:ea typeface="Verdana" panose="020B0604030504040204" pitchFamily="34" charset="0"/>
                <a:cs typeface="Verdana" panose="020B0604030504040204" pitchFamily="34" charset="0"/>
              </a:rPr>
              <a:t>Authenticity</a:t>
            </a:r>
          </a:p>
          <a:p>
            <a:endParaRPr lang="en-GB" sz="1181" dirty="0">
              <a:solidFill>
                <a:srgbClr val="663300"/>
              </a:solidFill>
              <a:ea typeface="Verdana" panose="020B0604030504040204" pitchFamily="34" charset="0"/>
              <a:cs typeface="Verdana" panose="020B0604030504040204" pitchFamily="34" charset="0"/>
            </a:endParaRPr>
          </a:p>
        </p:txBody>
      </p:sp>
      <p:sp>
        <p:nvSpPr>
          <p:cNvPr id="19" name="Rounded Rectangle 18"/>
          <p:cNvSpPr/>
          <p:nvPr/>
        </p:nvSpPr>
        <p:spPr>
          <a:xfrm>
            <a:off x="303473" y="177799"/>
            <a:ext cx="5526876" cy="6071999"/>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rgbClr val="663300"/>
                </a:solidFill>
              </a:rPr>
              <a:t>Design and Technology</a:t>
            </a:r>
            <a:endParaRPr lang="en-GB" sz="1350" dirty="0">
              <a:solidFill>
                <a:srgbClr val="663300"/>
              </a:solidFill>
            </a:endParaRPr>
          </a:p>
          <a:p>
            <a:pPr lvl="0"/>
            <a:endParaRPr lang="en-GB" sz="1000" b="1" i="1" dirty="0">
              <a:solidFill>
                <a:srgbClr val="996600"/>
              </a:solidFill>
            </a:endParaRPr>
          </a:p>
          <a:p>
            <a:pPr lvl="0"/>
            <a:r>
              <a:rPr lang="en-GB" sz="1400" b="1" i="1" u="sng" dirty="0">
                <a:solidFill>
                  <a:srgbClr val="996600"/>
                </a:solidFill>
              </a:rPr>
              <a:t>Actions</a:t>
            </a:r>
          </a:p>
          <a:p>
            <a:pPr lvl="0"/>
            <a:endParaRPr lang="en-GB" sz="1400" b="1" i="1" u="sng" dirty="0">
              <a:solidFill>
                <a:srgbClr val="996600"/>
              </a:solidFill>
            </a:endParaRPr>
          </a:p>
          <a:p>
            <a:pPr lvl="0"/>
            <a:r>
              <a:rPr lang="en-GB" sz="1200" b="1" dirty="0">
                <a:solidFill>
                  <a:srgbClr val="996600"/>
                </a:solidFill>
              </a:rPr>
              <a:t>To develop children’s ability to articulate their learning:</a:t>
            </a:r>
          </a:p>
          <a:p>
            <a:r>
              <a:rPr lang="en-GB" sz="1200" dirty="0">
                <a:solidFill>
                  <a:srgbClr val="996600"/>
                </a:solidFill>
              </a:rPr>
              <a:t>• Developed pupils’ ability to connect their learning to key concepts</a:t>
            </a:r>
            <a:endParaRPr lang="en-GB" sz="1200" b="1" i="1" dirty="0">
              <a:solidFill>
                <a:srgbClr val="996600"/>
              </a:solidFill>
            </a:endParaRPr>
          </a:p>
          <a:p>
            <a:pPr lvl="0"/>
            <a:r>
              <a:rPr lang="en-GB" sz="1200" dirty="0">
                <a:solidFill>
                  <a:srgbClr val="996600"/>
                </a:solidFill>
              </a:rPr>
              <a:t>•Trialled stem sentences across the projects using key vocabulary from the scheme of work within year 3. </a:t>
            </a:r>
          </a:p>
          <a:p>
            <a:pPr lvl="0"/>
            <a:r>
              <a:rPr lang="en-GB" sz="1200" dirty="0">
                <a:solidFill>
                  <a:srgbClr val="996600"/>
                </a:solidFill>
              </a:rPr>
              <a:t>• Showcased a retrieval practice activity involving key vocabulary within stem sentences (interviews at the end of a project)</a:t>
            </a:r>
          </a:p>
          <a:p>
            <a:pPr lvl="0"/>
            <a:r>
              <a:rPr lang="en-GB" sz="1200" dirty="0">
                <a:solidFill>
                  <a:srgbClr val="996600"/>
                </a:solidFill>
              </a:rPr>
              <a:t> </a:t>
            </a:r>
          </a:p>
          <a:p>
            <a:pPr lvl="0"/>
            <a:r>
              <a:rPr lang="en-GB" sz="1200" b="1" dirty="0">
                <a:solidFill>
                  <a:srgbClr val="996600"/>
                </a:solidFill>
              </a:rPr>
              <a:t>To use technology to enhance teaching and learning in the subject:</a:t>
            </a:r>
            <a:endParaRPr lang="en-GB" sz="1200" dirty="0">
              <a:solidFill>
                <a:srgbClr val="996600"/>
              </a:solidFill>
            </a:endParaRPr>
          </a:p>
          <a:p>
            <a:pPr lvl="0"/>
            <a:r>
              <a:rPr lang="en-GB" sz="1200" dirty="0">
                <a:solidFill>
                  <a:srgbClr val="996600"/>
                </a:solidFill>
              </a:rPr>
              <a:t>• Computing lead worked with curriculum lead to identify ways to use existing technologies to support learning and reviewed opportunities within the scheme for the addition of new technologies.</a:t>
            </a:r>
          </a:p>
          <a:p>
            <a:pPr lvl="0"/>
            <a:endParaRPr lang="en-GB" sz="1200" dirty="0">
              <a:solidFill>
                <a:srgbClr val="996600"/>
              </a:solidFill>
            </a:endParaRPr>
          </a:p>
          <a:p>
            <a:pPr lvl="0"/>
            <a:r>
              <a:rPr lang="en-GB" sz="1200" b="1" dirty="0">
                <a:solidFill>
                  <a:srgbClr val="996600"/>
                </a:solidFill>
              </a:rPr>
              <a:t>To review the current scheme of work and identify opportunities to incorporate and celebrate diversity with the inclusion of female and BAME inventors.</a:t>
            </a:r>
          </a:p>
          <a:p>
            <a:pPr marL="171450" lvl="0" indent="-171450">
              <a:buFont typeface="Arial" panose="020B0604020202020204" pitchFamily="34" charset="0"/>
              <a:buChar char="•"/>
            </a:pPr>
            <a:r>
              <a:rPr lang="en-GB" sz="1200" dirty="0">
                <a:solidFill>
                  <a:srgbClr val="996600"/>
                </a:solidFill>
              </a:rPr>
              <a:t>Shared information with staff about female and BAME inventors. </a:t>
            </a:r>
          </a:p>
          <a:p>
            <a:pPr lvl="0"/>
            <a:endParaRPr lang="en-GB" sz="1200" b="1" i="1" dirty="0">
              <a:solidFill>
                <a:srgbClr val="996600"/>
              </a:solidFill>
            </a:endParaRPr>
          </a:p>
          <a:p>
            <a:pPr lvl="0"/>
            <a:endParaRPr lang="en-GB" sz="1200" b="1" i="1" dirty="0">
              <a:solidFill>
                <a:srgbClr val="996600"/>
              </a:solidFill>
            </a:endParaRPr>
          </a:p>
          <a:p>
            <a:pPr lvl="0"/>
            <a:r>
              <a:rPr lang="en-GB" sz="1400" b="1" i="1" u="sng" dirty="0">
                <a:solidFill>
                  <a:srgbClr val="996600"/>
                </a:solidFill>
              </a:rPr>
              <a:t>Next Steps</a:t>
            </a:r>
          </a:p>
          <a:p>
            <a:pPr lvl="0"/>
            <a:endParaRPr lang="en-GB" sz="1200" b="1" i="1" dirty="0">
              <a:solidFill>
                <a:srgbClr val="996600"/>
              </a:solidFill>
            </a:endParaRPr>
          </a:p>
          <a:p>
            <a:pPr marL="171450" indent="-171450">
              <a:buFont typeface="Arial" panose="020B0604020202020204" pitchFamily="34" charset="0"/>
              <a:buChar char="•"/>
            </a:pPr>
            <a:r>
              <a:rPr lang="en-GB" sz="1200" dirty="0">
                <a:solidFill>
                  <a:srgbClr val="996600"/>
                </a:solidFill>
              </a:rPr>
              <a:t>Implement a range of retrieval practice activities e.g. Quiz </a:t>
            </a:r>
            <a:r>
              <a:rPr lang="en-GB" sz="1200" dirty="0" err="1">
                <a:solidFill>
                  <a:srgbClr val="996600"/>
                </a:solidFill>
              </a:rPr>
              <a:t>Quiz</a:t>
            </a:r>
            <a:r>
              <a:rPr lang="en-GB" sz="1200" dirty="0">
                <a:solidFill>
                  <a:srgbClr val="996600"/>
                </a:solidFill>
              </a:rPr>
              <a:t> Trade to promote sticky learning. </a:t>
            </a:r>
          </a:p>
          <a:p>
            <a:endParaRPr lang="en-GB" sz="1200" dirty="0">
              <a:solidFill>
                <a:srgbClr val="996600"/>
              </a:solidFill>
            </a:endParaRPr>
          </a:p>
          <a:p>
            <a:pPr marL="171450" indent="-171450">
              <a:buFont typeface="Arial" panose="020B0604020202020204" pitchFamily="34" charset="0"/>
              <a:buChar char="•"/>
            </a:pPr>
            <a:r>
              <a:rPr lang="en-GB" sz="1200" dirty="0">
                <a:solidFill>
                  <a:srgbClr val="996600"/>
                </a:solidFill>
              </a:rPr>
              <a:t>Add female and BAME inventors to the scheme of work. </a:t>
            </a:r>
          </a:p>
          <a:p>
            <a:endParaRPr lang="en-GB" sz="1200" dirty="0">
              <a:solidFill>
                <a:srgbClr val="996600"/>
              </a:solidFill>
            </a:endParaRPr>
          </a:p>
          <a:p>
            <a:endParaRPr lang="en-GB" sz="1200" dirty="0">
              <a:solidFill>
                <a:srgbClr val="996600"/>
              </a:solidFill>
            </a:endParaRPr>
          </a:p>
          <a:p>
            <a:endParaRPr lang="en-GB" sz="1013" b="1" dirty="0">
              <a:solidFill>
                <a:srgbClr val="996600"/>
              </a:solidFill>
            </a:endParaRPr>
          </a:p>
          <a:p>
            <a:endParaRPr lang="en-GB" sz="448" dirty="0">
              <a:solidFill>
                <a:srgbClr val="996600"/>
              </a:solidFill>
            </a:endParaRPr>
          </a:p>
          <a:p>
            <a:endParaRPr lang="en-GB" sz="1013" dirty="0">
              <a:solidFill>
                <a:srgbClr val="996600"/>
              </a:solidFill>
            </a:endParaRPr>
          </a:p>
          <a:p>
            <a:endParaRPr lang="en-GB" sz="1013" dirty="0">
              <a:solidFill>
                <a:srgbClr val="996600"/>
              </a:solidFill>
            </a:endParaRPr>
          </a:p>
        </p:txBody>
      </p:sp>
      <p:pic>
        <p:nvPicPr>
          <p:cNvPr id="6" name="Picture 2" descr="http://wrightrobinson.co.uk/wp-content/uploads/2014/05/DT-logo.jpg">
            <a:extLst>
              <a:ext uri="{FF2B5EF4-FFF2-40B4-BE49-F238E27FC236}">
                <a16:creationId xmlns:a16="http://schemas.microsoft.com/office/drawing/2014/main" id="{4FEE6A80-716E-4517-AAFB-77FAC9006F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7246" y="424431"/>
            <a:ext cx="2140977" cy="8425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75132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635692" y="298883"/>
            <a:ext cx="3019531" cy="2771488"/>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b="1" dirty="0">
                <a:solidFill>
                  <a:srgbClr val="663300"/>
                </a:solidFill>
                <a:latin typeface="+mj-lt"/>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Impact</a:t>
            </a:r>
          </a:p>
          <a:p>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200" dirty="0">
                <a:solidFill>
                  <a:srgbClr val="996600"/>
                </a:solidFill>
              </a:rPr>
              <a:t>Staff have access to a wider variety of retrieval activities</a:t>
            </a:r>
          </a:p>
          <a:p>
            <a:pPr marL="171450" indent="-171450">
              <a:buFont typeface="Arial" panose="020B0604020202020204" pitchFamily="34" charset="0"/>
              <a:buChar char="•"/>
            </a:pPr>
            <a:r>
              <a:rPr lang="en-GB" sz="1200" dirty="0">
                <a:solidFill>
                  <a:srgbClr val="996600"/>
                </a:solidFill>
              </a:rPr>
              <a:t>Retrieval activities have been established with children; over time these will be used across school but adapted to the year group</a:t>
            </a:r>
          </a:p>
          <a:p>
            <a:pPr marL="171450" indent="-171450">
              <a:buFont typeface="Arial" panose="020B0604020202020204" pitchFamily="34" charset="0"/>
              <a:buChar char="•"/>
            </a:pPr>
            <a:r>
              <a:rPr lang="en-GB" sz="1200" dirty="0">
                <a:solidFill>
                  <a:srgbClr val="996600"/>
                </a:solidFill>
              </a:rPr>
              <a:t>Vocabulary progression now available to all staff, therefore progression across year groups is clear</a:t>
            </a:r>
          </a:p>
          <a:p>
            <a:pPr marL="171450" indent="-171450">
              <a:buFont typeface="Arial" panose="020B0604020202020204" pitchFamily="34" charset="0"/>
              <a:buChar char="•"/>
            </a:pPr>
            <a:r>
              <a:rPr lang="en-GB" sz="1200" dirty="0">
                <a:solidFill>
                  <a:srgbClr val="996600"/>
                </a:solidFill>
              </a:rPr>
              <a:t>Lessons within the maths scheme now link to science and computing where appropriate </a:t>
            </a:r>
          </a:p>
        </p:txBody>
      </p:sp>
      <p:sp>
        <p:nvSpPr>
          <p:cNvPr id="29" name="TextBox 28"/>
          <p:cNvSpPr txBox="1"/>
          <p:nvPr/>
        </p:nvSpPr>
        <p:spPr>
          <a:xfrm>
            <a:off x="6635692" y="3482608"/>
            <a:ext cx="3019531" cy="2481963"/>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dirty="0">
                <a:solidFill>
                  <a:srgbClr val="663300"/>
                </a:solidFill>
                <a:ea typeface="Verdana" panose="020B0604030504040204" pitchFamily="34" charset="0"/>
                <a:cs typeface="Verdana" panose="020B0604030504040204" pitchFamily="34" charset="0"/>
              </a:rPr>
              <a:t>  </a:t>
            </a:r>
            <a:r>
              <a:rPr lang="en-GB" sz="1800" dirty="0">
                <a:solidFill>
                  <a:srgbClr val="663300"/>
                </a:solidFill>
                <a:ea typeface="Verdana" panose="020B0604030504040204" pitchFamily="34" charset="0"/>
                <a:cs typeface="Verdana" panose="020B0604030504040204" pitchFamily="34" charset="0"/>
              </a:rPr>
              <a:t>Key learning points</a:t>
            </a:r>
          </a:p>
          <a:p>
            <a:pPr lvl="0"/>
            <a:endParaRPr lang="en-GB" sz="1200" dirty="0">
              <a:solidFill>
                <a:srgbClr val="996600"/>
              </a:solidFill>
            </a:endParaRPr>
          </a:p>
          <a:p>
            <a:pPr marL="171450" indent="-171450">
              <a:buFont typeface="Arial" panose="020B0604020202020204" pitchFamily="34" charset="0"/>
              <a:buChar char="•"/>
            </a:pPr>
            <a:r>
              <a:rPr lang="en-GB" sz="1200" dirty="0">
                <a:solidFill>
                  <a:srgbClr val="996600"/>
                </a:solidFill>
              </a:rPr>
              <a:t>Retrieval practice needs to be little and often; the new activities can be used in a flexible way to support adaptive teaching</a:t>
            </a:r>
          </a:p>
          <a:p>
            <a:pPr marL="171450" indent="-171450">
              <a:buFont typeface="Arial" panose="020B0604020202020204" pitchFamily="34" charset="0"/>
              <a:buChar char="•"/>
            </a:pPr>
            <a:r>
              <a:rPr lang="en-GB" sz="1200" dirty="0">
                <a:solidFill>
                  <a:srgbClr val="996600"/>
                </a:solidFill>
              </a:rPr>
              <a:t>Children need exposure to vocabulary for it to be embedded within their own word use</a:t>
            </a:r>
          </a:p>
          <a:p>
            <a:pPr marL="171450" indent="-171450">
              <a:buFont typeface="Arial" panose="020B0604020202020204" pitchFamily="34" charset="0"/>
              <a:buChar char="•"/>
            </a:pPr>
            <a:r>
              <a:rPr lang="en-GB" sz="1200" dirty="0">
                <a:solidFill>
                  <a:srgbClr val="996600"/>
                </a:solidFill>
              </a:rPr>
              <a:t>There are key areas within the curriculum where cross-curricular learning can take place without reducing the mathematical learning</a:t>
            </a:r>
          </a:p>
          <a:p>
            <a:endParaRPr lang="en-GB" sz="1181" dirty="0">
              <a:solidFill>
                <a:srgbClr val="663300"/>
              </a:solidFill>
              <a:ea typeface="Verdana" panose="020B0604030504040204" pitchFamily="34" charset="0"/>
              <a:cs typeface="Verdana" panose="020B0604030504040204" pitchFamily="34" charset="0"/>
            </a:endParaRPr>
          </a:p>
        </p:txBody>
      </p:sp>
      <p:sp>
        <p:nvSpPr>
          <p:cNvPr id="19" name="Rounded Rectangle 18"/>
          <p:cNvSpPr/>
          <p:nvPr/>
        </p:nvSpPr>
        <p:spPr>
          <a:xfrm>
            <a:off x="303473" y="177800"/>
            <a:ext cx="5828879" cy="6261044"/>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rgbClr val="663300"/>
                </a:solidFill>
              </a:rPr>
              <a:t>Mathematics </a:t>
            </a:r>
            <a:endParaRPr lang="en-GB" sz="1350" dirty="0">
              <a:solidFill>
                <a:srgbClr val="663300"/>
              </a:solidFill>
            </a:endParaRPr>
          </a:p>
          <a:p>
            <a:pPr lvl="0"/>
            <a:endParaRPr lang="en-GB" sz="1000" b="1" i="1" dirty="0">
              <a:solidFill>
                <a:srgbClr val="996600"/>
              </a:solidFill>
            </a:endParaRPr>
          </a:p>
          <a:p>
            <a:pPr lvl="0"/>
            <a:r>
              <a:rPr lang="en-GB" sz="1400" b="1" i="1" u="sng" dirty="0">
                <a:solidFill>
                  <a:srgbClr val="996600"/>
                </a:solidFill>
              </a:rPr>
              <a:t>Actions</a:t>
            </a:r>
          </a:p>
          <a:p>
            <a:pPr lvl="0"/>
            <a:endParaRPr lang="en-GB" sz="1400" b="1" i="1" u="sng" dirty="0">
              <a:solidFill>
                <a:srgbClr val="996600"/>
              </a:solidFill>
            </a:endParaRPr>
          </a:p>
          <a:p>
            <a:pPr lvl="0"/>
            <a:r>
              <a:rPr lang="en-US" sz="1200" b="1" dirty="0">
                <a:solidFill>
                  <a:srgbClr val="996600"/>
                </a:solidFill>
              </a:rPr>
              <a:t>Developed children’s ability to articulate their learning:</a:t>
            </a:r>
          </a:p>
          <a:p>
            <a:pPr lvl="0"/>
            <a:endParaRPr lang="en-US" sz="1200" b="1" dirty="0">
              <a:solidFill>
                <a:srgbClr val="996600"/>
              </a:solidFill>
            </a:endParaRPr>
          </a:p>
          <a:p>
            <a:pPr lvl="0"/>
            <a:r>
              <a:rPr lang="en-US" sz="1200" dirty="0">
                <a:solidFill>
                  <a:srgbClr val="996600"/>
                </a:solidFill>
              </a:rPr>
              <a:t>• Developed pupils’ ability to connect their learning to key concepts through the use of precise mathematical language e.g. stem sentences by using vocabulary progression document to support teachers</a:t>
            </a:r>
          </a:p>
          <a:p>
            <a:pPr lvl="0"/>
            <a:r>
              <a:rPr lang="en-US" sz="1200" dirty="0">
                <a:solidFill>
                  <a:srgbClr val="996600"/>
                </a:solidFill>
              </a:rPr>
              <a:t>• Implemented a range of retrieval practice activities enabling the children to make connections between mathematical language and their understanding of the vocabulary used: mathematical activities have been shared to support adaptive teaching and these have been shared by a weekly email with various ideas for each year group</a:t>
            </a:r>
            <a:endParaRPr lang="en-GB" sz="1200" dirty="0">
              <a:solidFill>
                <a:srgbClr val="996600"/>
              </a:solidFill>
            </a:endParaRPr>
          </a:p>
          <a:p>
            <a:pPr lvl="0"/>
            <a:endParaRPr lang="en-GB" sz="1200" b="1" i="1" dirty="0">
              <a:solidFill>
                <a:srgbClr val="996600"/>
              </a:solidFill>
            </a:endParaRPr>
          </a:p>
          <a:p>
            <a:pPr lvl="0"/>
            <a:r>
              <a:rPr lang="en-US" sz="1200" b="1" dirty="0">
                <a:solidFill>
                  <a:srgbClr val="996600"/>
                </a:solidFill>
              </a:rPr>
              <a:t>Used technology to enhance teaching and learning in the subject:</a:t>
            </a:r>
          </a:p>
          <a:p>
            <a:pPr lvl="0"/>
            <a:endParaRPr lang="en-US" sz="1200" b="1" dirty="0">
              <a:solidFill>
                <a:srgbClr val="996600"/>
              </a:solidFill>
            </a:endParaRPr>
          </a:p>
          <a:p>
            <a:pPr lvl="0"/>
            <a:r>
              <a:rPr lang="en-US" sz="1200" dirty="0">
                <a:solidFill>
                  <a:srgbClr val="996600"/>
                </a:solidFill>
              </a:rPr>
              <a:t>• Reviewed opportunities within the scheme for the addition of new technologies by working with the science and computing leads</a:t>
            </a:r>
            <a:endParaRPr lang="en-GB" sz="1200" b="1" i="1" dirty="0">
              <a:solidFill>
                <a:srgbClr val="996600"/>
              </a:solidFill>
            </a:endParaRPr>
          </a:p>
          <a:p>
            <a:pPr lvl="0"/>
            <a:endParaRPr lang="en-GB" sz="1400" b="1" i="1" u="sng" dirty="0">
              <a:solidFill>
                <a:srgbClr val="996600"/>
              </a:solidFill>
            </a:endParaRPr>
          </a:p>
          <a:p>
            <a:pPr lvl="0"/>
            <a:r>
              <a:rPr lang="en-GB" sz="1400" b="1" i="1" u="sng" dirty="0">
                <a:solidFill>
                  <a:srgbClr val="996600"/>
                </a:solidFill>
              </a:rPr>
              <a:t>Next Steps</a:t>
            </a:r>
          </a:p>
          <a:p>
            <a:pPr lvl="0"/>
            <a:endParaRPr lang="en-GB" sz="1400" b="1" i="1" u="sng" dirty="0">
              <a:solidFill>
                <a:srgbClr val="996600"/>
              </a:solidFill>
            </a:endParaRPr>
          </a:p>
          <a:p>
            <a:r>
              <a:rPr lang="en-US" sz="1200" b="1" dirty="0">
                <a:solidFill>
                  <a:srgbClr val="996600"/>
                </a:solidFill>
              </a:rPr>
              <a:t>To develop children’s reading comprehension and decision-making skills in the context of a word problem</a:t>
            </a:r>
          </a:p>
          <a:p>
            <a:endParaRPr lang="en-US" sz="1200" b="1" dirty="0">
              <a:solidFill>
                <a:srgbClr val="996600"/>
              </a:solidFill>
            </a:endParaRPr>
          </a:p>
          <a:p>
            <a:r>
              <a:rPr lang="en-US" sz="1200" dirty="0">
                <a:solidFill>
                  <a:srgbClr val="996600"/>
                </a:solidFill>
              </a:rPr>
              <a:t>• Share the ‘word problem toolkit’ with staff</a:t>
            </a:r>
          </a:p>
          <a:p>
            <a:r>
              <a:rPr lang="en-US" sz="1200" dirty="0">
                <a:solidFill>
                  <a:srgbClr val="996600"/>
                </a:solidFill>
              </a:rPr>
              <a:t>• Teach different ways for children to access word problems through a step by step approach in line with CPA</a:t>
            </a:r>
          </a:p>
          <a:p>
            <a:endParaRPr lang="en-GB" sz="1200" b="1" dirty="0">
              <a:solidFill>
                <a:srgbClr val="996600"/>
              </a:solidFill>
            </a:endParaRPr>
          </a:p>
          <a:p>
            <a:endParaRPr lang="en-GB" sz="1200" dirty="0">
              <a:solidFill>
                <a:srgbClr val="996600"/>
              </a:solidFill>
            </a:endParaRPr>
          </a:p>
          <a:p>
            <a:endParaRPr lang="en-GB" sz="1013" dirty="0">
              <a:solidFill>
                <a:srgbClr val="996600"/>
              </a:solidFill>
            </a:endParaRPr>
          </a:p>
          <a:p>
            <a:endParaRPr lang="en-GB" sz="1013" dirty="0">
              <a:solidFill>
                <a:srgbClr val="996600"/>
              </a:solidFill>
            </a:endParaRPr>
          </a:p>
        </p:txBody>
      </p:sp>
      <p:pic>
        <p:nvPicPr>
          <p:cNvPr id="7" name="Picture 2" descr="http://www.pakemanprimary.co.uk/wp-content/uploads/2014/10/numicon1.jpg">
            <a:extLst>
              <a:ext uri="{FF2B5EF4-FFF2-40B4-BE49-F238E27FC236}">
                <a16:creationId xmlns:a16="http://schemas.microsoft.com/office/drawing/2014/main" id="{5DB1CD8C-B24D-4EA4-9212-F19E9F922A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1690" y="419157"/>
            <a:ext cx="1346046" cy="1009535"/>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49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7462089" y="298883"/>
            <a:ext cx="2193134" cy="2539776"/>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b="1" dirty="0">
                <a:solidFill>
                  <a:srgbClr val="663300"/>
                </a:solidFill>
                <a:latin typeface="+mj-lt"/>
                <a:ea typeface="Verdana" panose="020B0604030504040204" pitchFamily="34" charset="0"/>
                <a:cs typeface="Verdana" panose="020B0604030504040204" pitchFamily="34" charset="0"/>
              </a:rPr>
              <a:t>   </a:t>
            </a:r>
            <a:r>
              <a:rPr lang="en-GB" sz="1200" dirty="0">
                <a:solidFill>
                  <a:srgbClr val="663300"/>
                </a:solidFill>
                <a:ea typeface="Verdana" panose="020B0604030504040204" pitchFamily="34" charset="0"/>
                <a:cs typeface="Verdana" panose="020B0604030504040204" pitchFamily="34" charset="0"/>
              </a:rPr>
              <a:t>Impact</a:t>
            </a:r>
          </a:p>
          <a:p>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050" dirty="0">
                <a:solidFill>
                  <a:srgbClr val="996600"/>
                </a:solidFill>
              </a:rPr>
              <a:t>Staff have access to a wider variety of retrieval activities</a:t>
            </a:r>
          </a:p>
          <a:p>
            <a:pPr marL="171450" indent="-171450">
              <a:buFont typeface="Arial" panose="020B0604020202020204" pitchFamily="34" charset="0"/>
              <a:buChar char="•"/>
            </a:pPr>
            <a:r>
              <a:rPr lang="en-GB" sz="1050" dirty="0">
                <a:solidFill>
                  <a:srgbClr val="996600"/>
                </a:solidFill>
              </a:rPr>
              <a:t>Activities to address misconceptions and encourage science talk are used.</a:t>
            </a:r>
          </a:p>
          <a:p>
            <a:pPr marL="171450" indent="-171450">
              <a:buFont typeface="Arial" panose="020B0604020202020204" pitchFamily="34" charset="0"/>
              <a:buChar char="•"/>
            </a:pPr>
            <a:r>
              <a:rPr lang="en-GB" sz="1050" dirty="0">
                <a:solidFill>
                  <a:srgbClr val="996600"/>
                </a:solidFill>
              </a:rPr>
              <a:t>Vocabulary and key knowledge for each unit and phase available to all staff, therefore progression is clear</a:t>
            </a:r>
          </a:p>
          <a:p>
            <a:pPr marL="171450" indent="-171450">
              <a:buFont typeface="Arial" panose="020B0604020202020204" pitchFamily="34" charset="0"/>
              <a:buChar char="•"/>
            </a:pPr>
            <a:r>
              <a:rPr lang="en-GB" sz="1050" dirty="0">
                <a:solidFill>
                  <a:srgbClr val="996600"/>
                </a:solidFill>
              </a:rPr>
              <a:t>Higher levels of engagement, varied ways to record and more inclusive teaching through the use of technology </a:t>
            </a:r>
          </a:p>
          <a:p>
            <a:pPr marL="68986" indent="-68986"/>
            <a:endParaRPr lang="en-GB" sz="900" dirty="0">
              <a:solidFill>
                <a:srgbClr val="996600"/>
              </a:solidFill>
            </a:endParaRPr>
          </a:p>
        </p:txBody>
      </p:sp>
      <p:sp>
        <p:nvSpPr>
          <p:cNvPr id="29" name="TextBox 28"/>
          <p:cNvSpPr txBox="1"/>
          <p:nvPr/>
        </p:nvSpPr>
        <p:spPr>
          <a:xfrm>
            <a:off x="7132320" y="3010563"/>
            <a:ext cx="2663687" cy="2340665"/>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dirty="0">
                <a:solidFill>
                  <a:srgbClr val="663300"/>
                </a:solidFill>
                <a:ea typeface="Verdana" panose="020B0604030504040204" pitchFamily="34" charset="0"/>
                <a:cs typeface="Verdana" panose="020B0604030504040204" pitchFamily="34" charset="0"/>
              </a:rPr>
              <a:t>  Key learning points</a:t>
            </a:r>
          </a:p>
          <a:p>
            <a:endParaRPr lang="en-GB" sz="1181"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GB" sz="1100" dirty="0">
                <a:solidFill>
                  <a:srgbClr val="996600"/>
                </a:solidFill>
              </a:rPr>
              <a:t>Retrieval practice needs to be little and often; the resources can be used in multiple ways to maintain engagement.</a:t>
            </a:r>
          </a:p>
          <a:p>
            <a:pPr marL="171450" indent="-171450">
              <a:buFont typeface="Arial" panose="020B0604020202020204" pitchFamily="34" charset="0"/>
              <a:buChar char="•"/>
            </a:pPr>
            <a:r>
              <a:rPr lang="en-GB" sz="1100" dirty="0">
                <a:solidFill>
                  <a:srgbClr val="996600"/>
                </a:solidFill>
              </a:rPr>
              <a:t>Children need exposure to vocabulary and opportunities to apply it in different contexts.</a:t>
            </a:r>
          </a:p>
          <a:p>
            <a:pPr marL="171450" indent="-171450">
              <a:buFont typeface="Arial" panose="020B0604020202020204" pitchFamily="34" charset="0"/>
              <a:buChar char="•"/>
            </a:pPr>
            <a:r>
              <a:rPr lang="en-GB" sz="1100" dirty="0">
                <a:solidFill>
                  <a:srgbClr val="996600"/>
                </a:solidFill>
                <a:ea typeface="Verdana" panose="020B0604030504040204" pitchFamily="34" charset="0"/>
                <a:cs typeface="Verdana" panose="020B0604030504040204" pitchFamily="34" charset="0"/>
              </a:rPr>
              <a:t>Children are enthusiastic and confident when using technology in science, this offers varied ways to record learning and particularly supports children with weaker literacy skills.</a:t>
            </a:r>
            <a:endParaRPr lang="en-GB" sz="1181" dirty="0">
              <a:solidFill>
                <a:srgbClr val="663300"/>
              </a:solidFill>
              <a:ea typeface="Verdana" panose="020B0604030504040204" pitchFamily="34" charset="0"/>
              <a:cs typeface="Verdana" panose="020B0604030504040204" pitchFamily="34" charset="0"/>
            </a:endParaRPr>
          </a:p>
          <a:p>
            <a:pPr lvl="0"/>
            <a:endParaRPr lang="en-GB" sz="844" dirty="0">
              <a:solidFill>
                <a:srgbClr val="996600"/>
              </a:solidFill>
            </a:endParaRPr>
          </a:p>
          <a:p>
            <a:endParaRPr lang="en-GB" sz="1181" dirty="0">
              <a:solidFill>
                <a:srgbClr val="663300"/>
              </a:solidFill>
              <a:ea typeface="Verdana" panose="020B0604030504040204" pitchFamily="34" charset="0"/>
              <a:cs typeface="Verdana" panose="020B0604030504040204" pitchFamily="34" charset="0"/>
            </a:endParaRPr>
          </a:p>
        </p:txBody>
      </p:sp>
      <p:sp>
        <p:nvSpPr>
          <p:cNvPr id="19" name="Rounded Rectangle 18"/>
          <p:cNvSpPr/>
          <p:nvPr/>
        </p:nvSpPr>
        <p:spPr>
          <a:xfrm>
            <a:off x="109993" y="108423"/>
            <a:ext cx="6828847" cy="6546819"/>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rgbClr val="663300"/>
                </a:solidFill>
              </a:rPr>
              <a:t>Science </a:t>
            </a:r>
            <a:endParaRPr lang="en-GB" sz="1000" b="1" i="1" dirty="0">
              <a:solidFill>
                <a:srgbClr val="996600"/>
              </a:solidFill>
            </a:endParaRPr>
          </a:p>
          <a:p>
            <a:pPr lvl="0"/>
            <a:r>
              <a:rPr lang="en-GB" sz="1100" b="1" i="1" u="sng" dirty="0">
                <a:solidFill>
                  <a:srgbClr val="996600"/>
                </a:solidFill>
              </a:rPr>
              <a:t>Actions</a:t>
            </a:r>
          </a:p>
          <a:p>
            <a:pPr lvl="0"/>
            <a:endParaRPr lang="en-GB" sz="1100" b="1" i="1" u="sng" dirty="0">
              <a:solidFill>
                <a:srgbClr val="996600"/>
              </a:solidFill>
            </a:endParaRPr>
          </a:p>
          <a:p>
            <a:pPr lvl="0"/>
            <a:r>
              <a:rPr lang="en-US" sz="1050" b="1" dirty="0">
                <a:solidFill>
                  <a:srgbClr val="996600"/>
                </a:solidFill>
              </a:rPr>
              <a:t>Developed children’s ability to articulate their learning:</a:t>
            </a:r>
          </a:p>
          <a:p>
            <a:pPr lvl="0"/>
            <a:endParaRPr lang="en-US" sz="1050" b="1" dirty="0">
              <a:solidFill>
                <a:srgbClr val="996600"/>
              </a:solidFill>
            </a:endParaRPr>
          </a:p>
          <a:p>
            <a:pPr marL="171450" lvl="0" indent="-171450">
              <a:buFont typeface="Arial" panose="020B0604020202020204" pitchFamily="34" charset="0"/>
              <a:buChar char="•"/>
            </a:pPr>
            <a:r>
              <a:rPr lang="en-US" sz="1050" dirty="0">
                <a:solidFill>
                  <a:srgbClr val="996600"/>
                </a:solidFill>
              </a:rPr>
              <a:t>Developed pupils’ ability to connect their learning to key concepts through the use of key vocabulary and knowledge provided in the scheme and in knowledge </a:t>
            </a:r>
            <a:r>
              <a:rPr lang="en-US" sz="1050" dirty="0" err="1">
                <a:solidFill>
                  <a:srgbClr val="996600"/>
                </a:solidFill>
              </a:rPr>
              <a:t>organisers</a:t>
            </a:r>
            <a:r>
              <a:rPr lang="en-US" sz="1050" dirty="0">
                <a:solidFill>
                  <a:srgbClr val="996600"/>
                </a:solidFill>
              </a:rPr>
              <a:t>. Working scientifically knowledge </a:t>
            </a:r>
            <a:r>
              <a:rPr lang="en-US" sz="1050" dirty="0" err="1">
                <a:solidFill>
                  <a:srgbClr val="996600"/>
                </a:solidFill>
              </a:rPr>
              <a:t>organisers</a:t>
            </a:r>
            <a:r>
              <a:rPr lang="en-US" sz="1050" dirty="0">
                <a:solidFill>
                  <a:srgbClr val="996600"/>
                </a:solidFill>
              </a:rPr>
              <a:t> support children to talk about science as a discipline. </a:t>
            </a:r>
          </a:p>
          <a:p>
            <a:pPr marL="171450" lvl="0" indent="-171450">
              <a:buFont typeface="Arial" panose="020B0604020202020204" pitchFamily="34" charset="0"/>
              <a:buChar char="•"/>
            </a:pPr>
            <a:r>
              <a:rPr lang="en-US" sz="1050" dirty="0">
                <a:solidFill>
                  <a:srgbClr val="996600"/>
                </a:solidFill>
              </a:rPr>
              <a:t>Implemented a range of retrieval practice activities linked to Kagan: key knowledge cards, retrieval quizzes. </a:t>
            </a:r>
          </a:p>
          <a:p>
            <a:pPr marL="171450" lvl="0" indent="-171450">
              <a:buFont typeface="Arial" panose="020B0604020202020204" pitchFamily="34" charset="0"/>
              <a:buChar char="•"/>
            </a:pPr>
            <a:r>
              <a:rPr lang="en-US" sz="1050" dirty="0">
                <a:solidFill>
                  <a:srgbClr val="996600"/>
                </a:solidFill>
              </a:rPr>
              <a:t>Used </a:t>
            </a:r>
            <a:r>
              <a:rPr lang="en-US" sz="1050" dirty="0" err="1">
                <a:solidFill>
                  <a:srgbClr val="996600"/>
                </a:solidFill>
              </a:rPr>
              <a:t>Explorify</a:t>
            </a:r>
            <a:r>
              <a:rPr lang="en-US" sz="1050" dirty="0">
                <a:solidFill>
                  <a:srgbClr val="996600"/>
                </a:solidFill>
              </a:rPr>
              <a:t> and concept cartoons to provide more opportunities to talk and reason about scientific concepts </a:t>
            </a:r>
          </a:p>
          <a:p>
            <a:pPr lvl="0"/>
            <a:endParaRPr lang="en-GB" sz="1050" b="1" i="1" dirty="0">
              <a:solidFill>
                <a:srgbClr val="996600"/>
              </a:solidFill>
            </a:endParaRPr>
          </a:p>
          <a:p>
            <a:pPr lvl="0"/>
            <a:r>
              <a:rPr lang="en-US" sz="1050" b="1" dirty="0">
                <a:solidFill>
                  <a:srgbClr val="996600"/>
                </a:solidFill>
              </a:rPr>
              <a:t>Used technology to enhance teaching and learning in the subject:</a:t>
            </a:r>
          </a:p>
          <a:p>
            <a:pPr lvl="0"/>
            <a:endParaRPr lang="en-US" sz="1050" b="1" dirty="0">
              <a:solidFill>
                <a:srgbClr val="996600"/>
              </a:solidFill>
            </a:endParaRPr>
          </a:p>
          <a:p>
            <a:pPr marL="171450" lvl="0" indent="-171450">
              <a:buFont typeface="Arial" panose="020B0604020202020204" pitchFamily="34" charset="0"/>
              <a:buChar char="•"/>
            </a:pPr>
            <a:r>
              <a:rPr lang="en-US" sz="1050" dirty="0">
                <a:solidFill>
                  <a:srgbClr val="996600"/>
                </a:solidFill>
              </a:rPr>
              <a:t>Reviewed opportunities within the scheme for the addition of new technologies by working with the </a:t>
            </a:r>
            <a:r>
              <a:rPr lang="en-US" sz="1050" dirty="0" err="1">
                <a:solidFill>
                  <a:srgbClr val="996600"/>
                </a:solidFill>
              </a:rPr>
              <a:t>maths</a:t>
            </a:r>
            <a:r>
              <a:rPr lang="en-US" sz="1050" dirty="0">
                <a:solidFill>
                  <a:srgbClr val="996600"/>
                </a:solidFill>
              </a:rPr>
              <a:t>  and computing leads</a:t>
            </a:r>
          </a:p>
          <a:p>
            <a:pPr marL="171450" lvl="0" indent="-171450">
              <a:buFont typeface="Arial" panose="020B0604020202020204" pitchFamily="34" charset="0"/>
              <a:buChar char="•"/>
            </a:pPr>
            <a:r>
              <a:rPr lang="en-US" sz="1050" dirty="0">
                <a:solidFill>
                  <a:srgbClr val="996600"/>
                </a:solidFill>
              </a:rPr>
              <a:t>Introduced a new data logging app to use in science lessons (Arduino Science Journal)</a:t>
            </a:r>
          </a:p>
          <a:p>
            <a:pPr marL="171450" lvl="0" indent="-171450">
              <a:buFont typeface="Arial" panose="020B0604020202020204" pitchFamily="34" charset="0"/>
              <a:buChar char="•"/>
            </a:pPr>
            <a:r>
              <a:rPr lang="en-US" sz="1050" dirty="0">
                <a:solidFill>
                  <a:srgbClr val="996600"/>
                </a:solidFill>
              </a:rPr>
              <a:t>Use of the </a:t>
            </a:r>
            <a:r>
              <a:rPr lang="en-US" sz="1050" dirty="0" err="1">
                <a:solidFill>
                  <a:srgbClr val="996600"/>
                </a:solidFill>
              </a:rPr>
              <a:t>Explorify</a:t>
            </a:r>
            <a:r>
              <a:rPr lang="en-US" sz="1050" dirty="0">
                <a:solidFill>
                  <a:srgbClr val="996600"/>
                </a:solidFill>
              </a:rPr>
              <a:t> website to support teaching and learning</a:t>
            </a:r>
          </a:p>
          <a:p>
            <a:pPr marL="171450" lvl="0" indent="-171450">
              <a:buFont typeface="Arial" panose="020B0604020202020204" pitchFamily="34" charset="0"/>
              <a:buChar char="•"/>
            </a:pPr>
            <a:r>
              <a:rPr lang="en-US" sz="1050" dirty="0">
                <a:solidFill>
                  <a:srgbClr val="996600"/>
                </a:solidFill>
              </a:rPr>
              <a:t>Use of adobe video app and pic collages to offer alternative ways to record science learning</a:t>
            </a:r>
            <a:endParaRPr lang="en-GB" sz="1050" dirty="0">
              <a:solidFill>
                <a:srgbClr val="996600"/>
              </a:solidFill>
            </a:endParaRPr>
          </a:p>
          <a:p>
            <a:pPr lvl="0"/>
            <a:endParaRPr lang="en-GB" sz="1100" b="1" u="sng" dirty="0">
              <a:solidFill>
                <a:srgbClr val="996600"/>
              </a:solidFill>
            </a:endParaRPr>
          </a:p>
          <a:p>
            <a:r>
              <a:rPr lang="en-US" sz="1100" b="1" dirty="0">
                <a:solidFill>
                  <a:srgbClr val="996600"/>
                </a:solidFill>
              </a:rPr>
              <a:t>To develop scheme of work to ensure continuity and progression:</a:t>
            </a:r>
          </a:p>
          <a:p>
            <a:endParaRPr lang="en-US" sz="1100" b="1" dirty="0">
              <a:solidFill>
                <a:srgbClr val="996600"/>
              </a:solidFill>
            </a:endParaRPr>
          </a:p>
          <a:p>
            <a:pPr marL="171450" indent="-171450">
              <a:buFont typeface="Arial" panose="020B0604020202020204" pitchFamily="34" charset="0"/>
              <a:buChar char="•"/>
            </a:pPr>
            <a:r>
              <a:rPr lang="en-US" sz="1050" dirty="0">
                <a:solidFill>
                  <a:srgbClr val="996600"/>
                </a:solidFill>
              </a:rPr>
              <a:t>Edited scheme of work to include 5 types of enquiry and ‘working scientifically skills’ in Year 1, 2, 4 and 5</a:t>
            </a:r>
          </a:p>
          <a:p>
            <a:pPr marL="171450" indent="-171450">
              <a:buFont typeface="Arial" panose="020B0604020202020204" pitchFamily="34" charset="0"/>
              <a:buChar char="•"/>
            </a:pPr>
            <a:r>
              <a:rPr lang="en-US" sz="1050" dirty="0">
                <a:solidFill>
                  <a:srgbClr val="996600"/>
                </a:solidFill>
              </a:rPr>
              <a:t>Showcased progression in a whole school display </a:t>
            </a:r>
          </a:p>
          <a:p>
            <a:pPr lvl="0"/>
            <a:endParaRPr lang="en-GB" sz="1100" b="1" i="1" u="sng" dirty="0">
              <a:solidFill>
                <a:srgbClr val="996600"/>
              </a:solidFill>
            </a:endParaRPr>
          </a:p>
          <a:p>
            <a:pPr lvl="0"/>
            <a:r>
              <a:rPr lang="en-GB" sz="1100" b="1" i="1" u="sng" dirty="0">
                <a:solidFill>
                  <a:srgbClr val="996600"/>
                </a:solidFill>
              </a:rPr>
              <a:t>Next Steps</a:t>
            </a:r>
          </a:p>
          <a:p>
            <a:pPr lvl="0"/>
            <a:endParaRPr lang="en-GB" sz="1100" b="1" i="1" u="sng" dirty="0">
              <a:solidFill>
                <a:srgbClr val="996600"/>
              </a:solidFill>
            </a:endParaRPr>
          </a:p>
          <a:p>
            <a:r>
              <a:rPr lang="en-US" sz="1050" b="1" dirty="0">
                <a:solidFill>
                  <a:srgbClr val="996600"/>
                </a:solidFill>
              </a:rPr>
              <a:t>To continue to develop scheme of work to ensure continuity and progression:</a:t>
            </a:r>
          </a:p>
          <a:p>
            <a:endParaRPr lang="en-US" sz="1050" b="1" dirty="0">
              <a:solidFill>
                <a:srgbClr val="996600"/>
              </a:solidFill>
            </a:endParaRPr>
          </a:p>
          <a:p>
            <a:pPr marL="171450" indent="-171450">
              <a:buFont typeface="Arial" panose="020B0604020202020204" pitchFamily="34" charset="0"/>
              <a:buChar char="•"/>
            </a:pPr>
            <a:r>
              <a:rPr lang="en-US" sz="1050" dirty="0">
                <a:solidFill>
                  <a:srgbClr val="996600"/>
                </a:solidFill>
              </a:rPr>
              <a:t>Edit scheme of work to include 5 types of enquiry and ‘working scientifically skills’ in all year groups</a:t>
            </a:r>
          </a:p>
          <a:p>
            <a:pPr marL="171450" indent="-171450">
              <a:buFont typeface="Arial" panose="020B0604020202020204" pitchFamily="34" charset="0"/>
              <a:buChar char="•"/>
            </a:pPr>
            <a:r>
              <a:rPr lang="en-US" sz="1050" dirty="0">
                <a:solidFill>
                  <a:srgbClr val="996600"/>
                </a:solidFill>
              </a:rPr>
              <a:t>To include a range of possible misconceptions within the scheme of work (these are available to staff but not yet written into the scheme)</a:t>
            </a:r>
          </a:p>
          <a:p>
            <a:pPr marL="171450" indent="-171450">
              <a:buFont typeface="Arial" panose="020B0604020202020204" pitchFamily="34" charset="0"/>
              <a:buChar char="•"/>
            </a:pPr>
            <a:r>
              <a:rPr lang="en-US" sz="1050" dirty="0">
                <a:solidFill>
                  <a:srgbClr val="996600"/>
                </a:solidFill>
              </a:rPr>
              <a:t>To work with EYFS to ensure there is progression </a:t>
            </a:r>
          </a:p>
          <a:p>
            <a:pPr lvl="0"/>
            <a:endParaRPr lang="en-GB" sz="1050" b="1" i="1" dirty="0">
              <a:solidFill>
                <a:srgbClr val="996600"/>
              </a:solidFill>
            </a:endParaRPr>
          </a:p>
          <a:p>
            <a:r>
              <a:rPr lang="en-US" sz="1050" b="1" dirty="0">
                <a:solidFill>
                  <a:srgbClr val="996600"/>
                </a:solidFill>
              </a:rPr>
              <a:t>Develop children’s ability to articulate their learning:</a:t>
            </a:r>
          </a:p>
          <a:p>
            <a:pPr marL="171450" indent="-171450">
              <a:buFont typeface="Arial" panose="020B0604020202020204" pitchFamily="34" charset="0"/>
              <a:buChar char="•"/>
            </a:pPr>
            <a:r>
              <a:rPr lang="en-US" sz="1050" dirty="0">
                <a:solidFill>
                  <a:srgbClr val="996600"/>
                </a:solidFill>
              </a:rPr>
              <a:t>Provide a bank of stem sentences to support science talk. </a:t>
            </a: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endParaRPr lang="en-GB" sz="1000" b="1" i="1" dirty="0">
              <a:solidFill>
                <a:srgbClr val="996600"/>
              </a:solidFill>
            </a:endParaRPr>
          </a:p>
          <a:p>
            <a:pPr lvl="0"/>
            <a:r>
              <a:rPr lang="en-GB" sz="1000" b="1" i="1" dirty="0">
                <a:solidFill>
                  <a:srgbClr val="996600"/>
                </a:solidFill>
              </a:rPr>
              <a:t>Next Steps:</a:t>
            </a:r>
          </a:p>
          <a:p>
            <a:pPr lvl="0"/>
            <a:endParaRPr lang="en-GB" sz="1000" b="1" i="1" dirty="0">
              <a:solidFill>
                <a:srgbClr val="996600"/>
              </a:solidFill>
            </a:endParaRPr>
          </a:p>
          <a:p>
            <a:endParaRPr lang="en-GB" sz="1013" b="1" dirty="0">
              <a:solidFill>
                <a:srgbClr val="996600"/>
              </a:solidFill>
            </a:endParaRPr>
          </a:p>
          <a:p>
            <a:endParaRPr lang="en-GB" sz="448" dirty="0">
              <a:solidFill>
                <a:srgbClr val="996600"/>
              </a:solidFill>
            </a:endParaRPr>
          </a:p>
          <a:p>
            <a:endParaRPr lang="en-GB" sz="1013" dirty="0">
              <a:solidFill>
                <a:srgbClr val="996600"/>
              </a:solidFill>
            </a:endParaRPr>
          </a:p>
          <a:p>
            <a:endParaRPr lang="en-GB" sz="1013" dirty="0">
              <a:solidFill>
                <a:srgbClr val="996600"/>
              </a:solidFill>
            </a:endParaRPr>
          </a:p>
        </p:txBody>
      </p:sp>
      <p:pic>
        <p:nvPicPr>
          <p:cNvPr id="6" name="Picture 2" descr="http://kempseyprimary.net/wp-content/uploads/2016/03/science.png">
            <a:extLst>
              <a:ext uri="{FF2B5EF4-FFF2-40B4-BE49-F238E27FC236}">
                <a16:creationId xmlns:a16="http://schemas.microsoft.com/office/drawing/2014/main" id="{1BC4C727-6633-443F-9AEB-BCAC7F690B3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3358" y="5198809"/>
            <a:ext cx="2389169" cy="136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31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7462089" y="298883"/>
            <a:ext cx="2193134" cy="2539776"/>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dirty="0">
                <a:solidFill>
                  <a:srgbClr val="663300"/>
                </a:solidFill>
                <a:latin typeface="+mj-lt"/>
                <a:ea typeface="Verdana" panose="020B0604030504040204" pitchFamily="34" charset="0"/>
                <a:cs typeface="Verdana" panose="020B0604030504040204" pitchFamily="34" charset="0"/>
              </a:rPr>
              <a:t>   </a:t>
            </a:r>
            <a:r>
              <a:rPr lang="en-GB" sz="1200" dirty="0">
                <a:solidFill>
                  <a:srgbClr val="663300"/>
                </a:solidFill>
                <a:ea typeface="Verdana" panose="020B0604030504040204" pitchFamily="34" charset="0"/>
                <a:cs typeface="Verdana" panose="020B0604030504040204" pitchFamily="34" charset="0"/>
              </a:rPr>
              <a:t>Impact</a:t>
            </a:r>
          </a:p>
          <a:p>
            <a:endParaRPr lang="en-GB" sz="1200" dirty="0">
              <a:solidFill>
                <a:srgbClr val="6633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US" sz="900" dirty="0">
                <a:solidFill>
                  <a:srgbClr val="996600"/>
                </a:solidFill>
              </a:rPr>
              <a:t>Increase in capacity to identify individual needs and provide additional support.</a:t>
            </a:r>
          </a:p>
          <a:p>
            <a:pPr marL="171450" indent="-171450">
              <a:buFont typeface="Arial" panose="020B0604020202020204" pitchFamily="34" charset="0"/>
              <a:buChar char="•"/>
            </a:pPr>
            <a:r>
              <a:rPr lang="en-US" sz="900" dirty="0">
                <a:solidFill>
                  <a:srgbClr val="996600"/>
                </a:solidFill>
              </a:rPr>
              <a:t>Growing awareness and understanding of neurodiversity across the school community. </a:t>
            </a:r>
          </a:p>
          <a:p>
            <a:pPr marL="171450" indent="-171450">
              <a:buFont typeface="Arial" panose="020B0604020202020204" pitchFamily="34" charset="0"/>
              <a:buChar char="•"/>
            </a:pPr>
            <a:r>
              <a:rPr lang="en-US" sz="900" dirty="0">
                <a:solidFill>
                  <a:srgbClr val="996600"/>
                </a:solidFill>
              </a:rPr>
              <a:t>Children across school are taught with and have access to high quality books which represent diversity in terms of different families, non-white historical and present-day key figures, females in history and the present day, disability, the importance of ‘being yourself’, stories from different cultures. </a:t>
            </a:r>
          </a:p>
          <a:p>
            <a:pPr marL="171450" indent="-171450">
              <a:buFont typeface="Arial" panose="020B0604020202020204" pitchFamily="34" charset="0"/>
              <a:buChar char="•"/>
            </a:pPr>
            <a:endParaRPr lang="en-US" sz="900" dirty="0">
              <a:solidFill>
                <a:srgbClr val="FF0000"/>
              </a:solidFill>
            </a:endParaRPr>
          </a:p>
        </p:txBody>
      </p:sp>
      <p:sp>
        <p:nvSpPr>
          <p:cNvPr id="29" name="TextBox 28"/>
          <p:cNvSpPr txBox="1"/>
          <p:nvPr/>
        </p:nvSpPr>
        <p:spPr>
          <a:xfrm>
            <a:off x="7462089" y="3234131"/>
            <a:ext cx="2162679" cy="2152878"/>
          </a:xfrm>
          <a:custGeom>
            <a:avLst/>
            <a:gdLst>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 name="connsiteX0" fmla="*/ 0 w 5417350"/>
              <a:gd name="connsiteY0" fmla="*/ 0 h 4162868"/>
              <a:gd name="connsiteX1" fmla="*/ 5417350 w 5417350"/>
              <a:gd name="connsiteY1" fmla="*/ 0 h 4162868"/>
              <a:gd name="connsiteX2" fmla="*/ 5417350 w 5417350"/>
              <a:gd name="connsiteY2" fmla="*/ 4162868 h 4162868"/>
              <a:gd name="connsiteX3" fmla="*/ 0 w 5417350"/>
              <a:gd name="connsiteY3" fmla="*/ 4162868 h 4162868"/>
              <a:gd name="connsiteX4" fmla="*/ 0 w 5417350"/>
              <a:gd name="connsiteY4" fmla="*/ 0 h 41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7350" h="4162868">
                <a:moveTo>
                  <a:pt x="0" y="0"/>
                </a:moveTo>
                <a:lnTo>
                  <a:pt x="5417350" y="0"/>
                </a:lnTo>
                <a:lnTo>
                  <a:pt x="5417350" y="4162868"/>
                </a:lnTo>
                <a:lnTo>
                  <a:pt x="0" y="4162868"/>
                </a:lnTo>
                <a:lnTo>
                  <a:pt x="0" y="0"/>
                </a:lnTo>
                <a:close/>
              </a:path>
            </a:pathLst>
          </a:custGeom>
          <a:solidFill>
            <a:srgbClr val="FFFFCC"/>
          </a:solidFill>
          <a:ln cap="sq">
            <a:solidFill>
              <a:srgbClr val="663300"/>
            </a:solidFill>
            <a:round/>
          </a:ln>
        </p:spPr>
        <p:txBody>
          <a:bodyPr wrap="square" rtlCol="0">
            <a:noAutofit/>
          </a:bodyPr>
          <a:lstStyle/>
          <a:p>
            <a:r>
              <a:rPr lang="en-GB" sz="1181" dirty="0">
                <a:solidFill>
                  <a:srgbClr val="996600"/>
                </a:solidFill>
                <a:ea typeface="Verdana" panose="020B0604030504040204" pitchFamily="34" charset="0"/>
                <a:cs typeface="Verdana" panose="020B0604030504040204" pitchFamily="34" charset="0"/>
              </a:rPr>
              <a:t>  </a:t>
            </a:r>
            <a:r>
              <a:rPr lang="en-GB" sz="1181" b="1" dirty="0">
                <a:solidFill>
                  <a:srgbClr val="996600"/>
                </a:solidFill>
                <a:ea typeface="Verdana" panose="020B0604030504040204" pitchFamily="34" charset="0"/>
                <a:cs typeface="Verdana" panose="020B0604030504040204" pitchFamily="34" charset="0"/>
              </a:rPr>
              <a:t>Key learning points</a:t>
            </a:r>
          </a:p>
          <a:p>
            <a:pPr lvl="0"/>
            <a:endParaRPr lang="en-GB" sz="300" dirty="0">
              <a:solidFill>
                <a:srgbClr val="996600"/>
              </a:solidFill>
            </a:endParaRPr>
          </a:p>
          <a:p>
            <a:pPr marL="171450" indent="-171450">
              <a:buFont typeface="Arial" panose="020B0604020202020204" pitchFamily="34" charset="0"/>
              <a:buChar char="•"/>
            </a:pPr>
            <a:r>
              <a:rPr lang="en-US" sz="1000" dirty="0">
                <a:solidFill>
                  <a:srgbClr val="996600"/>
                </a:solidFill>
                <a:ea typeface="Verdana" panose="020B0604030504040204" pitchFamily="34" charset="0"/>
                <a:cs typeface="Verdana" panose="020B0604030504040204" pitchFamily="34" charset="0"/>
              </a:rPr>
              <a:t>Across school we have a growing number of pupils for whom managing ‘big emotions’ is a challenge. Every child is unique and will experience these challenges in different ways.</a:t>
            </a:r>
          </a:p>
          <a:p>
            <a:pPr marL="171450" indent="-171450">
              <a:buFont typeface="Arial" panose="020B0604020202020204" pitchFamily="34" charset="0"/>
              <a:buChar char="•"/>
            </a:pPr>
            <a:r>
              <a:rPr lang="en-US" sz="1000" dirty="0">
                <a:solidFill>
                  <a:srgbClr val="996600"/>
                </a:solidFill>
                <a:ea typeface="Verdana" panose="020B0604030504040204" pitchFamily="34" charset="0"/>
                <a:cs typeface="Verdana" panose="020B0604030504040204" pitchFamily="34" charset="0"/>
              </a:rPr>
              <a:t>Some children benefit, at times, from opportunities to complete learning tasks in a supervised, quiet space, before returning to their class. This must be managed in a supportive, positive manner.</a:t>
            </a:r>
          </a:p>
          <a:p>
            <a:endParaRPr lang="en-GB" sz="1181" dirty="0">
              <a:solidFill>
                <a:srgbClr val="663300"/>
              </a:solidFill>
              <a:ea typeface="Verdana" panose="020B0604030504040204" pitchFamily="34" charset="0"/>
              <a:cs typeface="Verdana" panose="020B0604030504040204" pitchFamily="34" charset="0"/>
            </a:endParaRPr>
          </a:p>
        </p:txBody>
      </p:sp>
      <p:sp>
        <p:nvSpPr>
          <p:cNvPr id="19" name="Rounded Rectangle 18"/>
          <p:cNvSpPr/>
          <p:nvPr/>
        </p:nvSpPr>
        <p:spPr>
          <a:xfrm>
            <a:off x="303473" y="177799"/>
            <a:ext cx="6618304" cy="6503087"/>
          </a:xfrm>
          <a:prstGeom prst="roundRect">
            <a:avLst/>
          </a:prstGeom>
          <a:solidFill>
            <a:srgbClr val="FFFFCC"/>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rgbClr val="663300"/>
                </a:solidFill>
              </a:rPr>
              <a:t>Inclusion  </a:t>
            </a:r>
            <a:endParaRPr lang="en-GB" sz="1350" dirty="0">
              <a:solidFill>
                <a:srgbClr val="663300"/>
              </a:solidFill>
            </a:endParaRPr>
          </a:p>
          <a:p>
            <a:pPr lvl="0"/>
            <a:endParaRPr lang="en-GB" sz="700" b="1" i="1" dirty="0">
              <a:solidFill>
                <a:srgbClr val="996600"/>
              </a:solidFill>
            </a:endParaRPr>
          </a:p>
          <a:p>
            <a:pPr lvl="0"/>
            <a:r>
              <a:rPr lang="en-GB" sz="1050" b="1" i="1" dirty="0">
                <a:solidFill>
                  <a:srgbClr val="996600"/>
                </a:solidFill>
              </a:rPr>
              <a:t>Actions:</a:t>
            </a:r>
          </a:p>
          <a:p>
            <a:pPr lvl="0"/>
            <a:endParaRPr lang="en-GB" sz="400" b="1" i="1" dirty="0">
              <a:solidFill>
                <a:srgbClr val="996600"/>
              </a:solidFill>
            </a:endParaRPr>
          </a:p>
          <a:p>
            <a:pPr>
              <a:lnSpc>
                <a:spcPct val="107000"/>
              </a:lnSpc>
            </a:pPr>
            <a:r>
              <a:rPr lang="en-US" sz="1000" b="1" dirty="0">
                <a:solidFill>
                  <a:srgbClr val="996600"/>
                </a:solidFill>
                <a:effectLst/>
                <a:latin typeface="Calibri" panose="020F0502020204030204" pitchFamily="34" charset="0"/>
                <a:ea typeface="Calibri" panose="020F0502020204030204" pitchFamily="34" charset="0"/>
                <a:cs typeface="Calibri" panose="020F0502020204030204" pitchFamily="34" charset="0"/>
              </a:rPr>
              <a:t>IT has been used to identify needs and support learners:</a:t>
            </a:r>
            <a:endParaRPr lang="en-GB" sz="1000" b="1"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US" sz="1000" dirty="0">
                <a:solidFill>
                  <a:srgbClr val="996600"/>
                </a:solidFill>
                <a:effectLst/>
                <a:latin typeface="Calibri" panose="020F0502020204030204" pitchFamily="34" charset="0"/>
                <a:ea typeface="Calibri" panose="020F0502020204030204" pitchFamily="34" charset="0"/>
                <a:cs typeface="Calibri" panose="020F0502020204030204" pitchFamily="34" charset="0"/>
              </a:rPr>
              <a:t>Online PIRA and PUMA assessments have provided clear information about areas which individual pupils are less secure with. This has facilitated targeted intervention delivered by Support Staff to address these specific areas. </a:t>
            </a:r>
            <a:endParaRPr lang="en-GB" sz="1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pPr>
            <a:r>
              <a:rPr lang="en-US" sz="1000" dirty="0">
                <a:solidFill>
                  <a:srgbClr val="996600"/>
                </a:solidFill>
                <a:effectLst/>
                <a:latin typeface="Calibri" panose="020F0502020204030204" pitchFamily="34" charset="0"/>
                <a:ea typeface="Calibri" panose="020F0502020204030204" pitchFamily="34" charset="0"/>
                <a:cs typeface="Calibri" panose="020F0502020204030204" pitchFamily="34" charset="0"/>
              </a:rPr>
              <a:t>Chromebooks have been used to assist children with their learning, including using alternative ways to record tasks such as typing, </a:t>
            </a:r>
            <a:r>
              <a:rPr lang="en-US" sz="1000" dirty="0" err="1">
                <a:solidFill>
                  <a:srgbClr val="996600"/>
                </a:solidFill>
                <a:effectLst/>
                <a:latin typeface="Calibri" panose="020F0502020204030204" pitchFamily="34" charset="0"/>
                <a:ea typeface="Calibri" panose="020F0502020204030204" pitchFamily="34" charset="0"/>
                <a:cs typeface="Calibri" panose="020F0502020204030204" pitchFamily="34" charset="0"/>
              </a:rPr>
              <a:t>powerpoints</a:t>
            </a:r>
            <a:r>
              <a:rPr lang="en-US" sz="1000" dirty="0">
                <a:solidFill>
                  <a:srgbClr val="996600"/>
                </a:solidFill>
                <a:effectLst/>
                <a:latin typeface="Calibri" panose="020F0502020204030204" pitchFamily="34" charset="0"/>
                <a:ea typeface="Calibri" panose="020F0502020204030204" pitchFamily="34" charset="0"/>
                <a:cs typeface="Calibri" panose="020F0502020204030204" pitchFamily="34" charset="0"/>
              </a:rPr>
              <a:t>, voice-to-text </a:t>
            </a:r>
            <a:r>
              <a:rPr lang="en-US" sz="1000" dirty="0" err="1">
                <a:solidFill>
                  <a:srgbClr val="996600"/>
                </a:solidFill>
                <a:effectLst/>
                <a:latin typeface="Calibri" panose="020F0502020204030204" pitchFamily="34" charset="0"/>
                <a:ea typeface="Calibri" panose="020F0502020204030204" pitchFamily="34" charset="0"/>
                <a:cs typeface="Calibri" panose="020F0502020204030204" pitchFamily="34" charset="0"/>
              </a:rPr>
              <a:t>etc</a:t>
            </a:r>
            <a:r>
              <a:rPr lang="en-US" sz="1000" dirty="0">
                <a:solidFill>
                  <a:srgbClr val="996600"/>
                </a:solidFill>
                <a:effectLst/>
                <a:latin typeface="Calibri" panose="020F0502020204030204" pitchFamily="34" charset="0"/>
                <a:ea typeface="Calibri" panose="020F0502020204030204" pitchFamily="34" charset="0"/>
                <a:cs typeface="Calibri" panose="020F0502020204030204" pitchFamily="34" charset="0"/>
              </a:rPr>
              <a:t> </a:t>
            </a:r>
            <a:endParaRPr lang="en-GB" sz="1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000" b="1" dirty="0">
                <a:solidFill>
                  <a:srgbClr val="996600"/>
                </a:solidFill>
              </a:rPr>
              <a:t>A range of resources have been used to identify needs and outcomes used to plan provision:</a:t>
            </a:r>
          </a:p>
          <a:p>
            <a:pPr marL="171450" lvl="0" indent="-171450">
              <a:buFont typeface="Arial" panose="020B0604020202020204" pitchFamily="34" charset="0"/>
              <a:buChar char="•"/>
            </a:pPr>
            <a:r>
              <a:rPr lang="en-US" sz="1000" dirty="0">
                <a:solidFill>
                  <a:srgbClr val="996600"/>
                </a:solidFill>
              </a:rPr>
              <a:t>Our new EP and C&amp;L Inclusion Teacher have assessed individual pupils and provided detailed assessments with clear recommendations. These have, in turn, fed into SEND Support Plans. </a:t>
            </a:r>
          </a:p>
          <a:p>
            <a:pPr marL="171450" lvl="0" indent="-171450">
              <a:buFont typeface="Arial" panose="020B0604020202020204" pitchFamily="34" charset="0"/>
              <a:buChar char="•"/>
            </a:pPr>
            <a:r>
              <a:rPr lang="en-US" sz="1000" dirty="0">
                <a:solidFill>
                  <a:srgbClr val="996600"/>
                </a:solidFill>
              </a:rPr>
              <a:t>Our SEMH Inclusion teacher has provided valuable advice to staff and parents, following consultations and observations. </a:t>
            </a:r>
          </a:p>
          <a:p>
            <a:pPr marL="171450" lvl="0" indent="-171450">
              <a:buFont typeface="Arial" panose="020B0604020202020204" pitchFamily="34" charset="0"/>
              <a:buChar char="•"/>
            </a:pPr>
            <a:r>
              <a:rPr lang="en-US" sz="1000" dirty="0">
                <a:solidFill>
                  <a:srgbClr val="996600"/>
                </a:solidFill>
              </a:rPr>
              <a:t>The RAN/RAS assessments have provided information for Year 6 teachers to assist with access arrangements for SATs and been valuable in supporting identification of holistic needs. </a:t>
            </a:r>
          </a:p>
          <a:p>
            <a:pPr lvl="0"/>
            <a:endParaRPr lang="en-US" sz="1000" dirty="0">
              <a:solidFill>
                <a:srgbClr val="996600"/>
              </a:solidFill>
            </a:endParaRPr>
          </a:p>
          <a:p>
            <a:pPr lvl="0"/>
            <a:r>
              <a:rPr lang="en-US" sz="1000" b="1" dirty="0">
                <a:solidFill>
                  <a:srgbClr val="996600"/>
                </a:solidFill>
              </a:rPr>
              <a:t>Celebrating and raising the profile of diversity continues to be a priority in our school:</a:t>
            </a:r>
          </a:p>
          <a:p>
            <a:pPr marL="171450" lvl="0" indent="-171450">
              <a:buFont typeface="Arial" panose="020B0604020202020204" pitchFamily="34" charset="0"/>
              <a:buChar char="•"/>
            </a:pPr>
            <a:r>
              <a:rPr lang="en-US" sz="1000" dirty="0">
                <a:solidFill>
                  <a:srgbClr val="996600"/>
                </a:solidFill>
              </a:rPr>
              <a:t>Neurodiversity training has continued with staff (Autism, ADHD, Dyslexia)</a:t>
            </a:r>
          </a:p>
          <a:p>
            <a:pPr marL="171450" lvl="0" indent="-171450">
              <a:buFont typeface="Arial" panose="020B0604020202020204" pitchFamily="34" charset="0"/>
              <a:buChar char="•"/>
            </a:pPr>
            <a:r>
              <a:rPr lang="en-US" sz="1000" dirty="0">
                <a:solidFill>
                  <a:srgbClr val="996600"/>
                </a:solidFill>
              </a:rPr>
              <a:t>Pupils are taught about neurodiversity in age-appropriate ways, including assemblies on Autism for our Key Stage 2 pupils. There has been very positive feedback about this from parents.</a:t>
            </a:r>
          </a:p>
          <a:p>
            <a:pPr marL="171450" indent="-171450">
              <a:buFont typeface="Arial" panose="020B0604020202020204" pitchFamily="34" charset="0"/>
              <a:buChar char="•"/>
            </a:pPr>
            <a:r>
              <a:rPr lang="en-US" sz="1000" dirty="0">
                <a:solidFill>
                  <a:srgbClr val="996600"/>
                </a:solidFill>
              </a:rPr>
              <a:t>Books across school and role-play resources in Reception reflect diversity in terms of culture, gender, LGBT+  disability and ‘uniqueness’.</a:t>
            </a:r>
          </a:p>
          <a:p>
            <a:pPr lvl="0"/>
            <a:endParaRPr lang="en-GB" sz="1000" b="1" i="1" dirty="0">
              <a:solidFill>
                <a:srgbClr val="996600"/>
              </a:solidFill>
            </a:endParaRPr>
          </a:p>
          <a:p>
            <a:pPr lvl="0"/>
            <a:r>
              <a:rPr lang="en-GB" sz="1050" b="1" i="1" dirty="0">
                <a:solidFill>
                  <a:srgbClr val="996600"/>
                </a:solidFill>
              </a:rPr>
              <a:t>Next Steps:</a:t>
            </a:r>
          </a:p>
          <a:p>
            <a:pPr lvl="0"/>
            <a:endParaRPr lang="en-GB" sz="300" b="1" i="1" dirty="0">
              <a:solidFill>
                <a:srgbClr val="996600"/>
              </a:solidFill>
            </a:endParaRPr>
          </a:p>
          <a:p>
            <a:r>
              <a:rPr lang="en-US" sz="1000" b="1" dirty="0">
                <a:solidFill>
                  <a:srgbClr val="996600"/>
                </a:solidFill>
              </a:rPr>
              <a:t>To continue to develop awareness and skills in all staff to support children with their emotional regulation:</a:t>
            </a:r>
          </a:p>
          <a:p>
            <a:pPr marL="171450" indent="-171450">
              <a:buFont typeface="Arial" panose="020B0604020202020204" pitchFamily="34" charset="0"/>
              <a:buChar char="•"/>
            </a:pPr>
            <a:r>
              <a:rPr lang="en-US" sz="1000" dirty="0">
                <a:solidFill>
                  <a:srgbClr val="996600"/>
                </a:solidFill>
              </a:rPr>
              <a:t>Establish a nurture base where staff can access advice and resources to support pupils. Existing staff with ELSA training to share their knowledge and experience with colleagues.</a:t>
            </a:r>
          </a:p>
          <a:p>
            <a:pPr marL="171450" indent="-171450">
              <a:buFont typeface="Arial" panose="020B0604020202020204" pitchFamily="34" charset="0"/>
              <a:buChar char="•"/>
            </a:pPr>
            <a:r>
              <a:rPr lang="en-US" sz="1000" dirty="0">
                <a:solidFill>
                  <a:srgbClr val="996600"/>
                </a:solidFill>
              </a:rPr>
              <a:t>Develop provision for Reception children to access bespoke Emotional Literacy support.</a:t>
            </a:r>
          </a:p>
          <a:p>
            <a:pPr marL="171450" indent="-171450">
              <a:buFont typeface="Arial" panose="020B0604020202020204" pitchFamily="34" charset="0"/>
              <a:buChar char="•"/>
            </a:pPr>
            <a:r>
              <a:rPr lang="en-US" sz="1000" dirty="0">
                <a:solidFill>
                  <a:srgbClr val="996600"/>
                </a:solidFill>
              </a:rPr>
              <a:t>Establish a Learning Hub where pupils can be supported to access their learning for short periods of time when they may be finding it difficult to do this in their classroom.</a:t>
            </a:r>
          </a:p>
          <a:p>
            <a:endParaRPr lang="en-US" sz="1013" dirty="0">
              <a:solidFill>
                <a:srgbClr val="996600"/>
              </a:solidFill>
            </a:endParaRPr>
          </a:p>
          <a:p>
            <a:r>
              <a:rPr lang="en-US" sz="1000" b="1" dirty="0">
                <a:solidFill>
                  <a:srgbClr val="996600"/>
                </a:solidFill>
              </a:rPr>
              <a:t>To continue to develop awareness and understanding of neurodiversity amongst the whole school community:</a:t>
            </a:r>
          </a:p>
          <a:p>
            <a:pPr marL="171450" indent="-171450">
              <a:buFont typeface="Arial" panose="020B0604020202020204" pitchFamily="34" charset="0"/>
              <a:buChar char="•"/>
            </a:pPr>
            <a:r>
              <a:rPr lang="en-US" sz="1000" dirty="0">
                <a:solidFill>
                  <a:srgbClr val="996600"/>
                </a:solidFill>
              </a:rPr>
              <a:t>Facilitate next module of AET training for all staff</a:t>
            </a:r>
          </a:p>
          <a:p>
            <a:pPr marL="171450" indent="-171450">
              <a:buFont typeface="Arial" panose="020B0604020202020204" pitchFamily="34" charset="0"/>
              <a:buChar char="•"/>
            </a:pPr>
            <a:r>
              <a:rPr lang="en-US" sz="1000" dirty="0">
                <a:solidFill>
                  <a:srgbClr val="996600"/>
                </a:solidFill>
              </a:rPr>
              <a:t>Facilitate assembly for KS2 on ADHD </a:t>
            </a:r>
          </a:p>
          <a:p>
            <a:pPr marL="171450" indent="-171450">
              <a:buFont typeface="Arial" panose="020B0604020202020204" pitchFamily="34" charset="0"/>
              <a:buChar char="•"/>
            </a:pPr>
            <a:r>
              <a:rPr lang="en-US" sz="1000" dirty="0">
                <a:solidFill>
                  <a:srgbClr val="996600"/>
                </a:solidFill>
              </a:rPr>
              <a:t>Set up a long-term plan for delivering assemblies on Autism and ADHD for children in KS2</a:t>
            </a:r>
          </a:p>
          <a:p>
            <a:pPr marL="171450" indent="-171450">
              <a:buFont typeface="Arial" panose="020B0604020202020204" pitchFamily="34" charset="0"/>
              <a:buChar char="•"/>
            </a:pPr>
            <a:endParaRPr lang="en-US" sz="1013" dirty="0">
              <a:solidFill>
                <a:srgbClr val="996600"/>
              </a:solidFill>
            </a:endParaRPr>
          </a:p>
          <a:p>
            <a:pPr marL="171450" indent="-171450">
              <a:buFont typeface="Arial" panose="020B0604020202020204" pitchFamily="34" charset="0"/>
              <a:buChar char="•"/>
            </a:pPr>
            <a:endParaRPr lang="en-GB" sz="1013" b="1" dirty="0">
              <a:solidFill>
                <a:srgbClr val="996600"/>
              </a:solidFill>
            </a:endParaRPr>
          </a:p>
          <a:p>
            <a:endParaRPr lang="en-GB" sz="448" dirty="0">
              <a:solidFill>
                <a:srgbClr val="996600"/>
              </a:solidFill>
            </a:endParaRPr>
          </a:p>
          <a:p>
            <a:endParaRPr lang="en-GB" sz="1013" dirty="0">
              <a:solidFill>
                <a:srgbClr val="996600"/>
              </a:solidFill>
            </a:endParaRPr>
          </a:p>
          <a:p>
            <a:endParaRPr lang="en-GB" sz="1013" dirty="0">
              <a:solidFill>
                <a:srgbClr val="996600"/>
              </a:solidFill>
            </a:endParaRPr>
          </a:p>
        </p:txBody>
      </p:sp>
      <p:pic>
        <p:nvPicPr>
          <p:cNvPr id="1026" name="Picture 2" descr="Non-Discrimination and Inclusion - The Raoul Wallenberg Institute of Human  Rights and Humanitarian Law">
            <a:extLst>
              <a:ext uri="{FF2B5EF4-FFF2-40B4-BE49-F238E27FC236}">
                <a16:creationId xmlns:a16="http://schemas.microsoft.com/office/drawing/2014/main" id="{E76F6D6A-E624-4E92-B538-F26374237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8148" y="5457825"/>
            <a:ext cx="326707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4411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1470</TotalTime>
  <Words>1907</Words>
  <Application>Microsoft Office PowerPoint</Application>
  <PresentationFormat>A4 Paper (210x297 mm)</PresentationFormat>
  <Paragraphs>233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Kristen ITC</vt:lpstr>
      <vt:lpstr>Lucida Handwriting</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Peters</dc:creator>
  <cp:lastModifiedBy>Nina Nikolaides</cp:lastModifiedBy>
  <cp:revision>184</cp:revision>
  <cp:lastPrinted>2019-11-07T07:58:53Z</cp:lastPrinted>
  <dcterms:created xsi:type="dcterms:W3CDTF">2017-04-21T12:38:01Z</dcterms:created>
  <dcterms:modified xsi:type="dcterms:W3CDTF">2023-07-25T14:03:27Z</dcterms:modified>
</cp:coreProperties>
</file>