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sldIdLst>
    <p:sldId id="257" r:id="rId5"/>
    <p:sldId id="261" r:id="rId6"/>
    <p:sldId id="262" r:id="rId7"/>
    <p:sldId id="259" r:id="rId8"/>
    <p:sldId id="260"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93"/>
    <p:restoredTop sz="94674"/>
  </p:normalViewPr>
  <p:slideViewPr>
    <p:cSldViewPr snapToGrid="0">
      <p:cViewPr varScale="1">
        <p:scale>
          <a:sx n="39" d="100"/>
          <a:sy n="39" d="100"/>
        </p:scale>
        <p:origin x="62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942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980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887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53D10C-0C8E-098E-AF8F-7A1E9157D5B8}"/>
              </a:ext>
            </a:extLst>
          </p:cNvPr>
          <p:cNvSpPr/>
          <p:nvPr/>
        </p:nvSpPr>
        <p:spPr>
          <a:xfrm>
            <a:off x="62816" y="64127"/>
            <a:ext cx="24264477" cy="13481752"/>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1" name="Deluxe LED Flux"/>
          <p:cNvSpPr txBox="1">
            <a:spLocks noGrp="1"/>
          </p:cNvSpPr>
          <p:nvPr>
            <p:ph type="ctrTitle"/>
          </p:nvPr>
        </p:nvSpPr>
        <p:spPr>
          <a:xfrm>
            <a:off x="1605672" y="5349448"/>
            <a:ext cx="16189670" cy="2222648"/>
          </a:xfrm>
          <a:prstGeom prst="rect">
            <a:avLst/>
          </a:prstGeom>
        </p:spPr>
        <p:txBody>
          <a:bodyPr anchor="t">
            <a:noAutofit/>
          </a:bodyPr>
          <a:lstStyle>
            <a:lvl1pPr>
              <a:defRPr>
                <a:solidFill>
                  <a:srgbClr val="FFFFFF"/>
                </a:solidFill>
              </a:defRPr>
            </a:lvl1pPr>
          </a:lstStyle>
          <a:p>
            <a:r>
              <a:rPr lang="en-GB" sz="9500" dirty="0"/>
              <a:t>25% Off Mini Deluxe Magic</a:t>
            </a:r>
            <a:endParaRPr sz="9500" dirty="0"/>
          </a:p>
        </p:txBody>
      </p:sp>
      <p:sp>
        <p:nvSpPr>
          <p:cNvPr id="162" name="The Mini Micro"/>
          <p:cNvSpPr txBox="1">
            <a:spLocks noGrp="1"/>
          </p:cNvSpPr>
          <p:nvPr>
            <p:ph type="subTitle" sz="quarter" idx="1"/>
          </p:nvPr>
        </p:nvSpPr>
        <p:spPr>
          <a:xfrm>
            <a:off x="1629518" y="4293500"/>
            <a:ext cx="5821861" cy="969459"/>
          </a:xfrm>
          <a:prstGeom prst="rect">
            <a:avLst/>
          </a:prstGeom>
        </p:spPr>
        <p:txBody>
          <a:bodyPr>
            <a:noAutofit/>
          </a:bodyPr>
          <a:lstStyle>
            <a:lvl1pPr>
              <a:defRPr>
                <a:solidFill>
                  <a:srgbClr val="FFFFFF"/>
                </a:solidFill>
              </a:defRPr>
            </a:lvl1pPr>
          </a:lstStyle>
          <a:p>
            <a:r>
              <a:rPr lang="en-GB" dirty="0"/>
              <a:t>Special Offer</a:t>
            </a:r>
            <a:endParaRPr dirty="0"/>
          </a:p>
        </p:txBody>
      </p:sp>
      <p:pic>
        <p:nvPicPr>
          <p:cNvPr id="163" name="Logo and Strap.png" descr="Logo and Strap.png"/>
          <p:cNvPicPr>
            <a:picLocks noChangeAspect="1"/>
          </p:cNvPicPr>
          <p:nvPr/>
        </p:nvPicPr>
        <p:blipFill>
          <a:blip r:embed="rId3"/>
          <a:stretch>
            <a:fillRect/>
          </a:stretch>
        </p:blipFill>
        <p:spPr>
          <a:xfrm>
            <a:off x="660444" y="492356"/>
            <a:ext cx="3292621" cy="2271809"/>
          </a:xfrm>
          <a:prstGeom prst="rect">
            <a:avLst/>
          </a:prstGeom>
          <a:ln w="12700">
            <a:miter lim="400000"/>
          </a:ln>
        </p:spPr>
      </p:pic>
      <p:sp>
        <p:nvSpPr>
          <p:cNvPr id="164" name="FEATURES"/>
          <p:cNvSpPr txBox="1"/>
          <p:nvPr/>
        </p:nvSpPr>
        <p:spPr>
          <a:xfrm>
            <a:off x="1629517" y="8163230"/>
            <a:ext cx="2908829" cy="65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defTabSz="457200">
              <a:defRPr sz="2950">
                <a:solidFill>
                  <a:srgbClr val="FFFFFF"/>
                </a:solidFill>
                <a:latin typeface="Helvetica Neue Medium"/>
                <a:ea typeface="Helvetica Neue Medium"/>
                <a:cs typeface="Helvetica Neue Medium"/>
                <a:sym typeface="Helvetica Neue Medium"/>
              </a:defRPr>
            </a:lvl1pPr>
          </a:lstStyle>
          <a:p>
            <a:r>
              <a:rPr lang="en-GB" dirty="0"/>
              <a:t>DETAIL</a:t>
            </a:r>
            <a:r>
              <a:rPr dirty="0"/>
              <a:t>S</a:t>
            </a:r>
          </a:p>
        </p:txBody>
      </p:sp>
      <p:sp>
        <p:nvSpPr>
          <p:cNvPr id="165" name="Semi-transparent deck for out-of-this-world style…"/>
          <p:cNvSpPr txBox="1"/>
          <p:nvPr/>
        </p:nvSpPr>
        <p:spPr>
          <a:xfrm>
            <a:off x="4599363" y="8056213"/>
            <a:ext cx="13322016" cy="3807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514350" indent="-514350" algn="l" defTabSz="457200">
              <a:lnSpc>
                <a:spcPct val="120000"/>
              </a:lnSpc>
              <a:buSzPct val="123000"/>
              <a:buChar char="+"/>
              <a:defRPr sz="4050" b="1">
                <a:solidFill>
                  <a:srgbClr val="FFFFFF"/>
                </a:solidFill>
              </a:defRPr>
            </a:pPr>
            <a:r>
              <a:rPr lang="en-GB" dirty="0"/>
              <a:t>When purchasing in multiples of 4. 4 being the minimum</a:t>
            </a:r>
          </a:p>
          <a:p>
            <a:pPr marL="514350" indent="-514350" algn="l" defTabSz="457200">
              <a:lnSpc>
                <a:spcPct val="120000"/>
              </a:lnSpc>
              <a:buSzPct val="123000"/>
              <a:buChar char="+"/>
              <a:defRPr sz="4050" b="1">
                <a:solidFill>
                  <a:srgbClr val="FFFFFF"/>
                </a:solidFill>
              </a:defRPr>
            </a:pPr>
            <a:r>
              <a:rPr lang="en-GB" dirty="0"/>
              <a:t>Available to schools until 31</a:t>
            </a:r>
            <a:r>
              <a:rPr lang="en-GB" baseline="30000" dirty="0"/>
              <a:t>st</a:t>
            </a:r>
            <a:r>
              <a:rPr lang="en-GB" dirty="0"/>
              <a:t> December 2023</a:t>
            </a:r>
          </a:p>
          <a:p>
            <a:pPr marL="514350" indent="-514350" algn="l" defTabSz="457200">
              <a:lnSpc>
                <a:spcPct val="120000"/>
              </a:lnSpc>
              <a:buSzPct val="123000"/>
              <a:buChar char="+"/>
              <a:defRPr sz="4050" b="1">
                <a:solidFill>
                  <a:srgbClr val="FFFFFF"/>
                </a:solidFill>
              </a:defRPr>
            </a:pPr>
            <a:r>
              <a:rPr lang="en-GB" dirty="0"/>
              <a:t>Whilst stocks last</a:t>
            </a:r>
          </a:p>
          <a:p>
            <a:pPr marL="514350" indent="-514350" algn="l" defTabSz="457200">
              <a:lnSpc>
                <a:spcPct val="120000"/>
              </a:lnSpc>
              <a:buSzPct val="123000"/>
              <a:buChar char="+"/>
              <a:defRPr sz="4050" b="1">
                <a:solidFill>
                  <a:srgbClr val="FFFFFF"/>
                </a:solidFill>
              </a:defRPr>
            </a:pPr>
            <a:r>
              <a:rPr lang="en-GB" dirty="0"/>
              <a:t>RRP £87.95</a:t>
            </a:r>
            <a:endParaRPr dirty="0"/>
          </a:p>
        </p:txBody>
      </p:sp>
      <p:sp>
        <p:nvSpPr>
          <p:cNvPr id="166" name="Line"/>
          <p:cNvSpPr/>
          <p:nvPr/>
        </p:nvSpPr>
        <p:spPr>
          <a:xfrm>
            <a:off x="1670005" y="8744548"/>
            <a:ext cx="2532904" cy="1"/>
          </a:xfrm>
          <a:prstGeom prst="line">
            <a:avLst/>
          </a:prstGeom>
          <a:ln w="12700">
            <a:solidFill>
              <a:srgbClr val="FFFFFF"/>
            </a:solidFill>
            <a:miter lim="400000"/>
          </a:ln>
        </p:spPr>
        <p:txBody>
          <a:bodyPr lIns="50800" tIns="50800" rIns="50800" bIns="50800" anchor="ctr"/>
          <a:lstStyle/>
          <a:p>
            <a:endParaRPr/>
          </a:p>
        </p:txBody>
      </p:sp>
      <p:pic>
        <p:nvPicPr>
          <p:cNvPr id="4" name="Picture 3" descr="A blue scooter with red wheels&#10;&#10;Description automatically generated">
            <a:extLst>
              <a:ext uri="{FF2B5EF4-FFF2-40B4-BE49-F238E27FC236}">
                <a16:creationId xmlns:a16="http://schemas.microsoft.com/office/drawing/2014/main" id="{F527029E-516E-4429-583A-8C9618EEAE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752059" y="515284"/>
            <a:ext cx="6935088" cy="12685432"/>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53D10C-0C8E-098E-AF8F-7A1E9157D5B8}"/>
              </a:ext>
            </a:extLst>
          </p:cNvPr>
          <p:cNvSpPr/>
          <p:nvPr/>
        </p:nvSpPr>
        <p:spPr>
          <a:xfrm>
            <a:off x="62816" y="64127"/>
            <a:ext cx="24264477" cy="13481752"/>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1" name="Deluxe LED Flux"/>
          <p:cNvSpPr txBox="1">
            <a:spLocks noGrp="1"/>
          </p:cNvSpPr>
          <p:nvPr>
            <p:ph type="ctrTitle"/>
          </p:nvPr>
        </p:nvSpPr>
        <p:spPr>
          <a:xfrm>
            <a:off x="1605672" y="5349448"/>
            <a:ext cx="16189670" cy="2222648"/>
          </a:xfrm>
          <a:prstGeom prst="rect">
            <a:avLst/>
          </a:prstGeom>
        </p:spPr>
        <p:txBody>
          <a:bodyPr anchor="t">
            <a:noAutofit/>
          </a:bodyPr>
          <a:lstStyle>
            <a:lvl1pPr>
              <a:defRPr>
                <a:solidFill>
                  <a:srgbClr val="FFFFFF"/>
                </a:solidFill>
              </a:defRPr>
            </a:lvl1pPr>
          </a:lstStyle>
          <a:p>
            <a:r>
              <a:rPr lang="en-GB" sz="9500" dirty="0"/>
              <a:t>25% Off Mini Deluxe Magic</a:t>
            </a:r>
            <a:endParaRPr sz="9500" dirty="0"/>
          </a:p>
        </p:txBody>
      </p:sp>
      <p:sp>
        <p:nvSpPr>
          <p:cNvPr id="162" name="The Mini Micro"/>
          <p:cNvSpPr txBox="1">
            <a:spLocks noGrp="1"/>
          </p:cNvSpPr>
          <p:nvPr>
            <p:ph type="subTitle" sz="quarter" idx="1"/>
          </p:nvPr>
        </p:nvSpPr>
        <p:spPr>
          <a:xfrm>
            <a:off x="1629518" y="4293500"/>
            <a:ext cx="5821861" cy="969459"/>
          </a:xfrm>
          <a:prstGeom prst="rect">
            <a:avLst/>
          </a:prstGeom>
        </p:spPr>
        <p:txBody>
          <a:bodyPr>
            <a:noAutofit/>
          </a:bodyPr>
          <a:lstStyle>
            <a:lvl1pPr>
              <a:defRPr>
                <a:solidFill>
                  <a:srgbClr val="FFFFFF"/>
                </a:solidFill>
              </a:defRPr>
            </a:lvl1pPr>
          </a:lstStyle>
          <a:p>
            <a:r>
              <a:rPr lang="en-GB" dirty="0"/>
              <a:t>Special Offer</a:t>
            </a:r>
            <a:endParaRPr dirty="0"/>
          </a:p>
        </p:txBody>
      </p:sp>
      <p:pic>
        <p:nvPicPr>
          <p:cNvPr id="163" name="Logo and Strap.png" descr="Logo and Strap.png"/>
          <p:cNvPicPr>
            <a:picLocks noChangeAspect="1"/>
          </p:cNvPicPr>
          <p:nvPr/>
        </p:nvPicPr>
        <p:blipFill>
          <a:blip r:embed="rId3"/>
          <a:stretch>
            <a:fillRect/>
          </a:stretch>
        </p:blipFill>
        <p:spPr>
          <a:xfrm>
            <a:off x="660444" y="492356"/>
            <a:ext cx="3292621" cy="2271809"/>
          </a:xfrm>
          <a:prstGeom prst="rect">
            <a:avLst/>
          </a:prstGeom>
          <a:ln w="12700">
            <a:miter lim="400000"/>
          </a:ln>
        </p:spPr>
      </p:pic>
      <p:sp>
        <p:nvSpPr>
          <p:cNvPr id="164" name="FEATURES"/>
          <p:cNvSpPr txBox="1"/>
          <p:nvPr/>
        </p:nvSpPr>
        <p:spPr>
          <a:xfrm>
            <a:off x="1629517" y="8163230"/>
            <a:ext cx="2908829" cy="65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l" defTabSz="457200">
              <a:defRPr sz="2950">
                <a:solidFill>
                  <a:srgbClr val="FFFFFF"/>
                </a:solidFill>
                <a:latin typeface="Helvetica Neue Medium"/>
                <a:ea typeface="Helvetica Neue Medium"/>
                <a:cs typeface="Helvetica Neue Medium"/>
                <a:sym typeface="Helvetica Neue Medium"/>
              </a:defRPr>
            </a:lvl1pPr>
          </a:lstStyle>
          <a:p>
            <a:r>
              <a:rPr lang="en-GB" dirty="0"/>
              <a:t>FEATURES</a:t>
            </a:r>
          </a:p>
        </p:txBody>
      </p:sp>
      <p:sp>
        <p:nvSpPr>
          <p:cNvPr id="165" name="Semi-transparent deck for out-of-this-world style…"/>
          <p:cNvSpPr txBox="1"/>
          <p:nvPr/>
        </p:nvSpPr>
        <p:spPr>
          <a:xfrm>
            <a:off x="4599363" y="8056213"/>
            <a:ext cx="13322016" cy="3807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p>
            <a:pPr marL="514350" indent="-514350" algn="l" defTabSz="457200">
              <a:lnSpc>
                <a:spcPct val="120000"/>
              </a:lnSpc>
              <a:buSzPct val="123000"/>
              <a:buChar char="+"/>
              <a:defRPr sz="4050" b="1">
                <a:solidFill>
                  <a:srgbClr val="FFFFFF"/>
                </a:solidFill>
              </a:defRPr>
            </a:pPr>
            <a:r>
              <a:rPr lang="en-GB" dirty="0"/>
              <a:t>Light up adjustable handlebar</a:t>
            </a:r>
          </a:p>
          <a:p>
            <a:pPr marL="514350" indent="-514350" algn="l" defTabSz="457200">
              <a:lnSpc>
                <a:spcPct val="120000"/>
              </a:lnSpc>
              <a:buSzPct val="123000"/>
              <a:buChar char="+"/>
              <a:defRPr sz="4050" b="1">
                <a:solidFill>
                  <a:srgbClr val="FFFFFF"/>
                </a:solidFill>
              </a:defRPr>
            </a:pPr>
            <a:r>
              <a:rPr lang="en-GB" dirty="0"/>
              <a:t>Induction powered light up wheels</a:t>
            </a:r>
          </a:p>
          <a:p>
            <a:pPr marL="514350" indent="-514350" algn="l" defTabSz="457200">
              <a:lnSpc>
                <a:spcPct val="120000"/>
              </a:lnSpc>
              <a:buSzPct val="123000"/>
              <a:buChar char="+"/>
              <a:defRPr sz="4050" b="1">
                <a:solidFill>
                  <a:srgbClr val="FFFFFF"/>
                </a:solidFill>
              </a:defRPr>
            </a:pPr>
            <a:r>
              <a:rPr lang="en-GB" dirty="0"/>
              <a:t>For ages 2-5</a:t>
            </a:r>
          </a:p>
          <a:p>
            <a:pPr marL="514350" indent="-514350" algn="l" defTabSz="457200">
              <a:lnSpc>
                <a:spcPct val="120000"/>
              </a:lnSpc>
              <a:buSzPct val="123000"/>
              <a:buChar char="+"/>
              <a:defRPr sz="4050" b="1">
                <a:solidFill>
                  <a:srgbClr val="FFFFFF"/>
                </a:solidFill>
              </a:defRPr>
            </a:pPr>
            <a:r>
              <a:rPr lang="en-GB" dirty="0"/>
              <a:t>RRP £87.95</a:t>
            </a:r>
          </a:p>
          <a:p>
            <a:pPr marL="514350" indent="-514350" algn="l" defTabSz="457200">
              <a:lnSpc>
                <a:spcPct val="120000"/>
              </a:lnSpc>
              <a:buSzPct val="123000"/>
              <a:buFontTx/>
              <a:buChar char="+"/>
              <a:defRPr sz="4050" b="1">
                <a:solidFill>
                  <a:srgbClr val="FFFFFF"/>
                </a:solidFill>
              </a:defRPr>
            </a:pPr>
            <a:r>
              <a:rPr lang="en-GB" dirty="0"/>
              <a:t>Was £50.10 Now £37.60 net</a:t>
            </a:r>
          </a:p>
          <a:p>
            <a:pPr algn="l" defTabSz="457200">
              <a:lnSpc>
                <a:spcPct val="120000"/>
              </a:lnSpc>
              <a:buSzPct val="123000"/>
              <a:defRPr sz="4050" b="1">
                <a:solidFill>
                  <a:srgbClr val="FFFFFF"/>
                </a:solidFill>
              </a:defRPr>
            </a:pPr>
            <a:endParaRPr lang="en-GB" dirty="0"/>
          </a:p>
          <a:p>
            <a:pPr marL="514350" indent="-514350" algn="l" defTabSz="457200">
              <a:lnSpc>
                <a:spcPct val="120000"/>
              </a:lnSpc>
              <a:buSzPct val="123000"/>
              <a:buFontTx/>
              <a:buChar char="+"/>
              <a:defRPr sz="4050" b="1">
                <a:solidFill>
                  <a:srgbClr val="FFFFFF"/>
                </a:solidFill>
              </a:defRPr>
            </a:pPr>
            <a:endParaRPr lang="en-GB" dirty="0"/>
          </a:p>
          <a:p>
            <a:pPr marL="514350" indent="-514350" algn="l" defTabSz="457200">
              <a:lnSpc>
                <a:spcPct val="120000"/>
              </a:lnSpc>
              <a:buSzPct val="123000"/>
              <a:buChar char="+"/>
              <a:defRPr sz="4050" b="1">
                <a:solidFill>
                  <a:srgbClr val="FFFFFF"/>
                </a:solidFill>
              </a:defRPr>
            </a:pPr>
            <a:endParaRPr dirty="0"/>
          </a:p>
        </p:txBody>
      </p:sp>
      <p:sp>
        <p:nvSpPr>
          <p:cNvPr id="166" name="Line"/>
          <p:cNvSpPr/>
          <p:nvPr/>
        </p:nvSpPr>
        <p:spPr>
          <a:xfrm>
            <a:off x="1670005" y="8744548"/>
            <a:ext cx="2532904" cy="1"/>
          </a:xfrm>
          <a:prstGeom prst="line">
            <a:avLst/>
          </a:prstGeom>
          <a:ln w="12700">
            <a:solidFill>
              <a:srgbClr val="FFFFFF"/>
            </a:solidFill>
            <a:miter lim="400000"/>
          </a:ln>
        </p:spPr>
        <p:txBody>
          <a:bodyPr lIns="50800" tIns="50800" rIns="50800" bIns="50800" anchor="ctr"/>
          <a:lstStyle/>
          <a:p>
            <a:endParaRPr/>
          </a:p>
        </p:txBody>
      </p:sp>
      <p:pic>
        <p:nvPicPr>
          <p:cNvPr id="4" name="Picture 3" descr="A blue scooter with red wheels&#10;&#10;Description automatically generated">
            <a:extLst>
              <a:ext uri="{FF2B5EF4-FFF2-40B4-BE49-F238E27FC236}">
                <a16:creationId xmlns:a16="http://schemas.microsoft.com/office/drawing/2014/main" id="{F527029E-516E-4429-583A-8C9618EEAE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752059" y="515284"/>
            <a:ext cx="6935088" cy="12685432"/>
          </a:xfrm>
          <a:prstGeom prst="rect">
            <a:avLst/>
          </a:prstGeom>
        </p:spPr>
      </p:pic>
    </p:spTree>
    <p:extLst>
      <p:ext uri="{BB962C8B-B14F-4D97-AF65-F5344CB8AC3E}">
        <p14:creationId xmlns:p14="http://schemas.microsoft.com/office/powerpoint/2010/main" val="4913845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53D10C-0C8E-098E-AF8F-7A1E9157D5B8}"/>
              </a:ext>
            </a:extLst>
          </p:cNvPr>
          <p:cNvSpPr/>
          <p:nvPr/>
        </p:nvSpPr>
        <p:spPr>
          <a:xfrm>
            <a:off x="0" y="-258108"/>
            <a:ext cx="24264477" cy="13481752"/>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2" name="The Mini Micro"/>
          <p:cNvSpPr txBox="1">
            <a:spLocks noGrp="1"/>
          </p:cNvSpPr>
          <p:nvPr>
            <p:ph type="subTitle" sz="quarter" idx="1"/>
          </p:nvPr>
        </p:nvSpPr>
        <p:spPr>
          <a:xfrm>
            <a:off x="1629517" y="4293500"/>
            <a:ext cx="15982621" cy="969459"/>
          </a:xfrm>
          <a:prstGeom prst="rect">
            <a:avLst/>
          </a:prstGeom>
        </p:spPr>
        <p:txBody>
          <a:bodyPr>
            <a:noAutofit/>
          </a:bodyPr>
          <a:lstStyle>
            <a:lvl1pPr>
              <a:defRPr>
                <a:solidFill>
                  <a:srgbClr val="FFFFFF"/>
                </a:solidFill>
              </a:defRPr>
            </a:lvl1pPr>
          </a:lstStyle>
          <a:p>
            <a:r>
              <a:rPr lang="en-GB" dirty="0"/>
              <a:t>The magic mile</a:t>
            </a:r>
            <a:endParaRPr dirty="0"/>
          </a:p>
        </p:txBody>
      </p:sp>
      <p:pic>
        <p:nvPicPr>
          <p:cNvPr id="163" name="Logo and Strap.png" descr="Logo and Strap.png"/>
          <p:cNvPicPr>
            <a:picLocks noChangeAspect="1"/>
          </p:cNvPicPr>
          <p:nvPr/>
        </p:nvPicPr>
        <p:blipFill>
          <a:blip r:embed="rId3"/>
          <a:stretch>
            <a:fillRect/>
          </a:stretch>
        </p:blipFill>
        <p:spPr>
          <a:xfrm>
            <a:off x="660444" y="492356"/>
            <a:ext cx="3292621" cy="2271809"/>
          </a:xfrm>
          <a:prstGeom prst="rect">
            <a:avLst/>
          </a:prstGeom>
          <a:ln w="12700">
            <a:miter lim="400000"/>
          </a:ln>
        </p:spPr>
      </p:pic>
      <p:sp>
        <p:nvSpPr>
          <p:cNvPr id="164" name="FEATURES"/>
          <p:cNvSpPr txBox="1"/>
          <p:nvPr/>
        </p:nvSpPr>
        <p:spPr>
          <a:xfrm>
            <a:off x="1629517" y="8163230"/>
            <a:ext cx="2908829" cy="65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l" defTabSz="457200">
              <a:defRPr sz="2950">
                <a:solidFill>
                  <a:srgbClr val="FFFFFF"/>
                </a:solidFill>
                <a:latin typeface="Helvetica Neue Medium"/>
                <a:ea typeface="Helvetica Neue Medium"/>
                <a:cs typeface="Helvetica Neue Medium"/>
                <a:sym typeface="Helvetica Neue Medium"/>
              </a:defRPr>
            </a:lvl1pPr>
          </a:lstStyle>
          <a:p>
            <a:endParaRPr lang="en-GB" dirty="0"/>
          </a:p>
        </p:txBody>
      </p:sp>
      <p:sp>
        <p:nvSpPr>
          <p:cNvPr id="165" name="Semi-transparent deck for out-of-this-world style…"/>
          <p:cNvSpPr txBox="1"/>
          <p:nvPr/>
        </p:nvSpPr>
        <p:spPr>
          <a:xfrm>
            <a:off x="4449172" y="6482768"/>
            <a:ext cx="13322016" cy="3807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p>
            <a:pPr marL="514350" indent="-514350" algn="l" defTabSz="457200">
              <a:lnSpc>
                <a:spcPct val="120000"/>
              </a:lnSpc>
              <a:buSzPct val="123000"/>
              <a:buFont typeface="Arial"/>
              <a:buChar char="•"/>
              <a:defRPr sz="4050" b="1">
                <a:solidFill>
                  <a:srgbClr val="FFFFFF"/>
                </a:solidFill>
              </a:defRPr>
            </a:pPr>
            <a:r>
              <a:rPr lang="en-GB" dirty="0"/>
              <a:t>We believe scooting at least 1 mile every day should be the component to your 5-a-day</a:t>
            </a:r>
          </a:p>
          <a:p>
            <a:pPr marL="514350" indent="-514350" algn="l" defTabSz="457200">
              <a:lnSpc>
                <a:spcPct val="120000"/>
              </a:lnSpc>
              <a:buSzPct val="123000"/>
              <a:buFont typeface="Arial"/>
              <a:buChar char="•"/>
              <a:defRPr sz="4050" b="1">
                <a:solidFill>
                  <a:srgbClr val="FFFFFF"/>
                </a:solidFill>
              </a:defRPr>
            </a:pPr>
            <a:r>
              <a:rPr lang="en-GB" dirty="0"/>
              <a:t>20% of UK journeys are under a mile – That’s just a 6 minute scoot</a:t>
            </a:r>
          </a:p>
          <a:p>
            <a:pPr marL="514350" indent="-514350" algn="l" defTabSz="457200">
              <a:lnSpc>
                <a:spcPct val="120000"/>
              </a:lnSpc>
              <a:buSzPct val="123000"/>
              <a:buFont typeface="Arial"/>
              <a:buChar char="•"/>
              <a:defRPr sz="4050" b="1">
                <a:solidFill>
                  <a:srgbClr val="FFFFFF"/>
                </a:solidFill>
              </a:defRPr>
            </a:pPr>
            <a:r>
              <a:rPr lang="en-GB" dirty="0"/>
              <a:t>For every mile travelled by scooter instead of car, CO2 emissions will be reduced by 400g</a:t>
            </a:r>
          </a:p>
          <a:p>
            <a:pPr marL="514350" indent="-514350" algn="l" defTabSz="457200">
              <a:lnSpc>
                <a:spcPct val="120000"/>
              </a:lnSpc>
              <a:buSzPct val="123000"/>
              <a:buFont typeface="Arial"/>
              <a:buChar char="•"/>
              <a:defRPr sz="4050" b="1">
                <a:solidFill>
                  <a:srgbClr val="FFFFFF"/>
                </a:solidFill>
              </a:defRPr>
            </a:pPr>
            <a:endParaRPr lang="en-GB" dirty="0"/>
          </a:p>
        </p:txBody>
      </p:sp>
      <p:pic>
        <p:nvPicPr>
          <p:cNvPr id="4" name="Picture 3" descr="A blue scooter with red wheels&#10;&#10;Description automatically generated">
            <a:extLst>
              <a:ext uri="{FF2B5EF4-FFF2-40B4-BE49-F238E27FC236}">
                <a16:creationId xmlns:a16="http://schemas.microsoft.com/office/drawing/2014/main" id="{F527029E-516E-4429-583A-8C9618EEAE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752059" y="515284"/>
            <a:ext cx="6935088" cy="12685432"/>
          </a:xfrm>
          <a:prstGeom prst="rect">
            <a:avLst/>
          </a:prstGeom>
        </p:spPr>
      </p:pic>
    </p:spTree>
    <p:extLst>
      <p:ext uri="{BB962C8B-B14F-4D97-AF65-F5344CB8AC3E}">
        <p14:creationId xmlns:p14="http://schemas.microsoft.com/office/powerpoint/2010/main" val="38026352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p:cNvSpPr/>
          <p:nvPr/>
        </p:nvSpPr>
        <p:spPr>
          <a:xfrm>
            <a:off x="69166" y="57777"/>
            <a:ext cx="24258368" cy="13587745"/>
          </a:xfrm>
          <a:prstGeom prst="rect">
            <a:avLst/>
          </a:prstGeom>
          <a:solidFill>
            <a:srgbClr val="F5F5F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9" name="Shape"/>
          <p:cNvSpPr/>
          <p:nvPr/>
        </p:nvSpPr>
        <p:spPr>
          <a:xfrm flipH="1">
            <a:off x="69166" y="57777"/>
            <a:ext cx="24258368" cy="10124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0545"/>
                </a:lnTo>
                <a:lnTo>
                  <a:pt x="0" y="21600"/>
                </a:lnTo>
                <a:lnTo>
                  <a:pt x="0"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90" name="Logo and Strap.png" descr="Logo and Strap.png"/>
          <p:cNvPicPr>
            <a:picLocks noChangeAspect="1"/>
          </p:cNvPicPr>
          <p:nvPr/>
        </p:nvPicPr>
        <p:blipFill>
          <a:blip r:embed="rId2"/>
          <a:stretch>
            <a:fillRect/>
          </a:stretch>
        </p:blipFill>
        <p:spPr>
          <a:xfrm>
            <a:off x="660444" y="492356"/>
            <a:ext cx="3292621" cy="2271809"/>
          </a:xfrm>
          <a:prstGeom prst="rect">
            <a:avLst/>
          </a:prstGeom>
          <a:ln w="12700">
            <a:miter lim="400000"/>
          </a:ln>
        </p:spPr>
      </p:pic>
      <p:pic>
        <p:nvPicPr>
          <p:cNvPr id="191" name="Why Micro.png" descr="Why Micro.png"/>
          <p:cNvPicPr>
            <a:picLocks noChangeAspect="1"/>
          </p:cNvPicPr>
          <p:nvPr/>
        </p:nvPicPr>
        <p:blipFill>
          <a:blip r:embed="rId3"/>
          <a:stretch>
            <a:fillRect/>
          </a:stretch>
        </p:blipFill>
        <p:spPr>
          <a:xfrm>
            <a:off x="-1" y="9699398"/>
            <a:ext cx="24384001" cy="3975101"/>
          </a:xfrm>
          <a:prstGeom prst="rect">
            <a:avLst/>
          </a:prstGeom>
          <a:ln w="12700">
            <a:miter lim="400000"/>
          </a:ln>
        </p:spPr>
      </p:pic>
      <p:sp>
        <p:nvSpPr>
          <p:cNvPr id="192" name="Why buy a Micro Scooter?"/>
          <p:cNvSpPr txBox="1">
            <a:spLocks noGrp="1"/>
          </p:cNvSpPr>
          <p:nvPr>
            <p:ph type="subTitle" sz="quarter" idx="1"/>
          </p:nvPr>
        </p:nvSpPr>
        <p:spPr>
          <a:xfrm>
            <a:off x="1629518" y="3461174"/>
            <a:ext cx="21971001" cy="969458"/>
          </a:xfrm>
          <a:prstGeom prst="rect">
            <a:avLst/>
          </a:prstGeom>
        </p:spPr>
        <p:txBody>
          <a:bodyPr>
            <a:noAutofit/>
          </a:bodyPr>
          <a:lstStyle>
            <a:lvl1pPr>
              <a:defRPr>
                <a:solidFill>
                  <a:srgbClr val="FFFFFF"/>
                </a:solidFill>
              </a:defRPr>
            </a:lvl1pPr>
          </a:lstStyle>
          <a:p>
            <a:r>
              <a:t>Why buy a Micro Scooter?</a:t>
            </a:r>
          </a:p>
        </p:txBody>
      </p:sp>
      <p:pic>
        <p:nvPicPr>
          <p:cNvPr id="3" name="Picture 2" descr="A blue scooter with red lettering&#10;&#10;Description automatically generated">
            <a:extLst>
              <a:ext uri="{FF2B5EF4-FFF2-40B4-BE49-F238E27FC236}">
                <a16:creationId xmlns:a16="http://schemas.microsoft.com/office/drawing/2014/main" id="{02459164-C233-0E5C-FB7B-2D29031C8787}"/>
              </a:ext>
            </a:extLst>
          </p:cNvPr>
          <p:cNvPicPr>
            <a:picLocks noChangeAspect="1"/>
          </p:cNvPicPr>
          <p:nvPr/>
        </p:nvPicPr>
        <p:blipFill rotWithShape="1">
          <a:blip r:embed="rId4">
            <a:extLst>
              <a:ext uri="{28A0092B-C50C-407E-A947-70E740481C1C}">
                <a14:useLocalDpi xmlns:a14="http://schemas.microsoft.com/office/drawing/2010/main"/>
              </a:ext>
            </a:extLst>
          </a:blip>
          <a:srcRect l="-154" t="60612" r="188" b="-158"/>
          <a:stretch/>
        </p:blipFill>
        <p:spPr>
          <a:xfrm>
            <a:off x="158952" y="108428"/>
            <a:ext cx="24250095" cy="1439004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p:cNvSpPr/>
          <p:nvPr/>
        </p:nvSpPr>
        <p:spPr>
          <a:xfrm>
            <a:off x="69166" y="57777"/>
            <a:ext cx="24258368" cy="13587745"/>
          </a:xfrm>
          <a:prstGeom prst="rect">
            <a:avLst/>
          </a:prstGeom>
          <a:solidFill>
            <a:schemeClr val="accent2">
              <a:hueOff val="-202083"/>
              <a:satOff val="17755"/>
              <a:lumOff val="-16089"/>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96" name="DSC_3365.jpg" descr="DSC_336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36279" y="57777"/>
            <a:ext cx="15105461" cy="9170988"/>
          </a:xfrm>
          <a:custGeom>
            <a:avLst/>
            <a:gdLst/>
            <a:ahLst/>
            <a:cxnLst>
              <a:cxn ang="0">
                <a:pos x="wd2" y="hd2"/>
              </a:cxn>
              <a:cxn ang="5400000">
                <a:pos x="wd2" y="hd2"/>
              </a:cxn>
              <a:cxn ang="10800000">
                <a:pos x="wd2" y="hd2"/>
              </a:cxn>
              <a:cxn ang="16200000">
                <a:pos x="wd2" y="hd2"/>
              </a:cxn>
            </a:cxnLst>
            <a:rect l="0" t="0" r="r" b="b"/>
            <a:pathLst>
              <a:path w="21600" h="21600" extrusionOk="0">
                <a:moveTo>
                  <a:pt x="2184" y="0"/>
                </a:moveTo>
                <a:lnTo>
                  <a:pt x="0" y="21600"/>
                </a:lnTo>
                <a:lnTo>
                  <a:pt x="21600" y="21600"/>
                </a:lnTo>
                <a:lnTo>
                  <a:pt x="21600" y="0"/>
                </a:lnTo>
                <a:lnTo>
                  <a:pt x="2184" y="0"/>
                </a:lnTo>
                <a:close/>
              </a:path>
            </a:pathLst>
          </a:custGeom>
          <a:ln w="12700">
            <a:miter lim="400000"/>
          </a:ln>
        </p:spPr>
      </p:pic>
      <p:sp>
        <p:nvSpPr>
          <p:cNvPr id="197" name="Shape"/>
          <p:cNvSpPr/>
          <p:nvPr/>
        </p:nvSpPr>
        <p:spPr>
          <a:xfrm>
            <a:off x="8500870" y="6614255"/>
            <a:ext cx="15840874" cy="7031268"/>
          </a:xfrm>
          <a:custGeom>
            <a:avLst/>
            <a:gdLst/>
            <a:ahLst/>
            <a:cxnLst>
              <a:cxn ang="0">
                <a:pos x="wd2" y="hd2"/>
              </a:cxn>
              <a:cxn ang="5400000">
                <a:pos x="wd2" y="hd2"/>
              </a:cxn>
              <a:cxn ang="10800000">
                <a:pos x="wd2" y="hd2"/>
              </a:cxn>
              <a:cxn ang="16200000">
                <a:pos x="wd2" y="hd2"/>
              </a:cxn>
            </a:cxnLst>
            <a:rect l="0" t="0" r="r" b="b"/>
            <a:pathLst>
              <a:path w="21600" h="21600" extrusionOk="0">
                <a:moveTo>
                  <a:pt x="1596" y="0"/>
                </a:moveTo>
                <a:lnTo>
                  <a:pt x="21600" y="3610"/>
                </a:lnTo>
                <a:lnTo>
                  <a:pt x="21600" y="21600"/>
                </a:lnTo>
                <a:lnTo>
                  <a:pt x="0" y="21600"/>
                </a:lnTo>
                <a:lnTo>
                  <a:pt x="1596" y="0"/>
                </a:lnTo>
                <a:close/>
              </a:path>
            </a:pathLst>
          </a:custGeom>
          <a:solidFill>
            <a:srgbClr val="3B8B75"/>
          </a:solidFill>
          <a:ln w="12700">
            <a:miter lim="400000"/>
          </a:ln>
        </p:spPr>
        <p:txBody>
          <a:bodyPr lIns="50800" tIns="50800" rIns="50800" bIns="50800" anchor="ctr"/>
          <a:lstStyle/>
          <a:p>
            <a:pPr defTabSz="825500">
              <a:defRPr sz="3200">
                <a:solidFill>
                  <a:schemeClr val="accent2">
                    <a:hueOff val="192982"/>
                    <a:satOff val="17755"/>
                    <a:lumOff val="-28483"/>
                  </a:schemeClr>
                </a:solidFill>
                <a:latin typeface="Helvetica Neue Medium"/>
                <a:ea typeface="Helvetica Neue Medium"/>
                <a:cs typeface="Helvetica Neue Medium"/>
                <a:sym typeface="Helvetica Neue Medium"/>
              </a:defRPr>
            </a:pPr>
            <a:endParaRPr/>
          </a:p>
        </p:txBody>
      </p:sp>
      <p:pic>
        <p:nvPicPr>
          <p:cNvPr id="198" name="Logo and Strap.png" descr="Logo and Strap.png"/>
          <p:cNvPicPr>
            <a:picLocks noChangeAspect="1"/>
          </p:cNvPicPr>
          <p:nvPr/>
        </p:nvPicPr>
        <p:blipFill>
          <a:blip r:embed="rId3"/>
          <a:stretch>
            <a:fillRect/>
          </a:stretch>
        </p:blipFill>
        <p:spPr>
          <a:xfrm>
            <a:off x="660444" y="492356"/>
            <a:ext cx="3292621" cy="2271809"/>
          </a:xfrm>
          <a:prstGeom prst="rect">
            <a:avLst/>
          </a:prstGeom>
          <a:ln w="12700">
            <a:miter lim="400000"/>
          </a:ln>
        </p:spPr>
      </p:pic>
      <p:sp>
        <p:nvSpPr>
          <p:cNvPr id="199" name="Why make it a Micro?"/>
          <p:cNvSpPr txBox="1">
            <a:spLocks noGrp="1"/>
          </p:cNvSpPr>
          <p:nvPr>
            <p:ph type="subTitle" sz="quarter" idx="1"/>
          </p:nvPr>
        </p:nvSpPr>
        <p:spPr>
          <a:xfrm>
            <a:off x="1629518" y="3461174"/>
            <a:ext cx="7900818" cy="969458"/>
          </a:xfrm>
          <a:prstGeom prst="rect">
            <a:avLst/>
          </a:prstGeom>
        </p:spPr>
        <p:txBody>
          <a:bodyPr>
            <a:noAutofit/>
          </a:bodyPr>
          <a:lstStyle>
            <a:lvl1pPr>
              <a:defRPr>
                <a:solidFill>
                  <a:srgbClr val="FFFFFF"/>
                </a:solidFill>
              </a:defRPr>
            </a:lvl1pPr>
          </a:lstStyle>
          <a:p>
            <a:r>
              <a:t>Why make it a Micro?</a:t>
            </a:r>
          </a:p>
        </p:txBody>
      </p:sp>
      <p:sp>
        <p:nvSpPr>
          <p:cNvPr id="200" name="We’re on a mission to make  everyday journeys better. Better for today’s families.  Better for our world.…"/>
          <p:cNvSpPr txBox="1"/>
          <p:nvPr/>
        </p:nvSpPr>
        <p:spPr>
          <a:xfrm>
            <a:off x="1629517" y="4597957"/>
            <a:ext cx="9158283" cy="813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457200">
              <a:lnSpc>
                <a:spcPct val="110000"/>
              </a:lnSpc>
              <a:spcBef>
                <a:spcPts val="1800"/>
              </a:spcBef>
              <a:defRPr sz="2450" b="1" spc="-48">
                <a:solidFill>
                  <a:srgbClr val="FFFFFF"/>
                </a:solidFill>
              </a:defRPr>
            </a:pPr>
            <a:r>
              <a:t>We’re on a mission to make </a:t>
            </a:r>
            <a:br/>
            <a:r>
              <a:t>everyday journeys better.</a:t>
            </a:r>
            <a:br/>
            <a:r>
              <a:t>Better for today’s families. </a:t>
            </a:r>
            <a:br/>
            <a:r>
              <a:t>Better for our world.</a:t>
            </a:r>
          </a:p>
          <a:p>
            <a:pPr algn="l" defTabSz="457200">
              <a:lnSpc>
                <a:spcPct val="110000"/>
              </a:lnSpc>
              <a:spcBef>
                <a:spcPts val="1800"/>
              </a:spcBef>
              <a:defRPr sz="2450" b="1" spc="-48">
                <a:solidFill>
                  <a:srgbClr val="FFFFFF"/>
                </a:solidFill>
              </a:defRPr>
            </a:pPr>
            <a:r>
              <a:t>We think riders of all ages should </a:t>
            </a:r>
            <a:br/>
            <a:r>
              <a:t>be able to move their own way.</a:t>
            </a:r>
            <a:br/>
            <a:r>
              <a:t>And we think moving without limit </a:t>
            </a:r>
            <a:br/>
            <a:r>
              <a:t>starts by thinking without limit.</a:t>
            </a:r>
            <a:br/>
            <a:r>
              <a:t>Asking questions. Imagining possibilities.</a:t>
            </a:r>
          </a:p>
          <a:p>
            <a:pPr algn="l" defTabSz="457200">
              <a:lnSpc>
                <a:spcPct val="110000"/>
              </a:lnSpc>
              <a:spcBef>
                <a:spcPts val="1800"/>
              </a:spcBef>
              <a:defRPr sz="2450" b="1" spc="-48">
                <a:solidFill>
                  <a:srgbClr val="FFFFFF"/>
                </a:solidFill>
              </a:defRPr>
            </a:pPr>
            <a:r>
              <a:t>Transforming the everyday.</a:t>
            </a:r>
            <a:br/>
            <a:r>
              <a:t>It’s where our Micro journey began.</a:t>
            </a:r>
            <a:br/>
            <a:r>
              <a:t>It’s what drives us forward.</a:t>
            </a:r>
            <a:br/>
            <a:r>
              <a:t>It’s the reason we will never stand still.</a:t>
            </a:r>
          </a:p>
          <a:p>
            <a:pPr algn="l" defTabSz="457200">
              <a:lnSpc>
                <a:spcPct val="110000"/>
              </a:lnSpc>
              <a:spcBef>
                <a:spcPts val="1800"/>
              </a:spcBef>
              <a:defRPr sz="2450" b="1" spc="-48">
                <a:solidFill>
                  <a:srgbClr val="FFFFFF"/>
                </a:solidFill>
              </a:defRPr>
            </a:pPr>
            <a:r>
              <a:t>People powered. Planet friendly.</a:t>
            </a:r>
            <a:br/>
            <a:r>
              <a:t>In it for the long haul.</a:t>
            </a:r>
          </a:p>
          <a:p>
            <a:pPr algn="l" defTabSz="457200">
              <a:lnSpc>
                <a:spcPct val="110000"/>
              </a:lnSpc>
              <a:spcBef>
                <a:spcPts val="1800"/>
              </a:spcBef>
              <a:defRPr sz="2450" b="1" spc="-48">
                <a:solidFill>
                  <a:srgbClr val="FFFFFF"/>
                </a:solidFill>
              </a:defRPr>
            </a:pPr>
            <a:r>
              <a:t>Micro Scooters.</a:t>
            </a:r>
            <a:br/>
            <a:r>
              <a:t>Made for adventure. Built to last.</a:t>
            </a:r>
          </a:p>
        </p:txBody>
      </p:sp>
      <p:sp>
        <p:nvSpPr>
          <p:cNvPr id="201" name="Started in 2004 by Anna Gibson and Phillipa Gogarty.…"/>
          <p:cNvSpPr txBox="1"/>
          <p:nvPr/>
        </p:nvSpPr>
        <p:spPr>
          <a:xfrm>
            <a:off x="11761097" y="9083075"/>
            <a:ext cx="8355886" cy="3667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457200">
              <a:spcBef>
                <a:spcPts val="1800"/>
              </a:spcBef>
              <a:defRPr sz="2450" b="1" spc="-48">
                <a:solidFill>
                  <a:srgbClr val="FFFFFF"/>
                </a:solidFill>
              </a:defRPr>
            </a:pPr>
            <a:r>
              <a:t>Started in 2004 by Anna Gibson and Phillipa Gogarty.</a:t>
            </a:r>
          </a:p>
          <a:p>
            <a:pPr algn="l" defTabSz="457200">
              <a:spcBef>
                <a:spcPts val="1800"/>
              </a:spcBef>
              <a:defRPr sz="2450" b="1" spc="-48">
                <a:solidFill>
                  <a:srgbClr val="FFFFFF"/>
                </a:solidFill>
              </a:defRPr>
            </a:pPr>
            <a:r>
              <a:t>Fast forward 20 years and the friends have been responsible for getting over 1 million children scooting to school everyday. </a:t>
            </a:r>
          </a:p>
          <a:p>
            <a:pPr algn="l" defTabSz="457200">
              <a:spcBef>
                <a:spcPts val="1800"/>
              </a:spcBef>
              <a:defRPr sz="2450" b="1" spc="-48">
                <a:solidFill>
                  <a:srgbClr val="FFFFFF"/>
                </a:solidFill>
              </a:defRPr>
            </a:pPr>
            <a:r>
              <a:t>Now more and more adults are getting in on the act using adult scooters themselves for everything from the journey to work, weekend adventures to even the pop to the shop for that forgotten pint of milk.</a:t>
            </a:r>
          </a:p>
        </p:txBody>
      </p:sp>
      <p:sp>
        <p:nvSpPr>
          <p:cNvPr id="202" name="Meet the mums behind the brand"/>
          <p:cNvSpPr txBox="1"/>
          <p:nvPr/>
        </p:nvSpPr>
        <p:spPr>
          <a:xfrm>
            <a:off x="11761099" y="7901772"/>
            <a:ext cx="12670692" cy="9694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defTabSz="457200">
              <a:lnSpc>
                <a:spcPct val="120000"/>
              </a:lnSpc>
              <a:defRPr sz="5500" b="1" spc="-107">
                <a:solidFill>
                  <a:srgbClr val="FFFFFF"/>
                </a:solidFill>
              </a:defRPr>
            </a:lvl1pPr>
          </a:lstStyle>
          <a:p>
            <a:r>
              <a:t>Meet the mums behind the brand</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66B8B6937AE741A1EFE22DCA4546E4" ma:contentTypeVersion="17" ma:contentTypeDescription="Create a new document." ma:contentTypeScope="" ma:versionID="e2933d2747479fa437d1e916912f6001">
  <xsd:schema xmlns:xsd="http://www.w3.org/2001/XMLSchema" xmlns:xs="http://www.w3.org/2001/XMLSchema" xmlns:p="http://schemas.microsoft.com/office/2006/metadata/properties" xmlns:ns2="5a57c2fb-f192-4955-8673-2cebb3123b8b" xmlns:ns3="54c2c0ae-4f49-41c9-b995-af66bffb55ba" targetNamespace="http://schemas.microsoft.com/office/2006/metadata/properties" ma:root="true" ma:fieldsID="fe12909aa25d3afd77b7946056f946fa" ns2:_="" ns3:_="">
    <xsd:import namespace="5a57c2fb-f192-4955-8673-2cebb3123b8b"/>
    <xsd:import namespace="54c2c0ae-4f49-41c9-b995-af66bffb55b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7c2fb-f192-4955-8673-2cebb3123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eb59a5-3baf-4feb-ac6b-8e89b33918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c2c0ae-4f49-41c9-b995-af66bffb55b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6d3ed2b-765d-4b11-b662-f16b3b0bf665}" ma:internalName="TaxCatchAll" ma:showField="CatchAllData" ma:web="54c2c0ae-4f49-41c9-b995-af66bffb5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4c2c0ae-4f49-41c9-b995-af66bffb55ba" xsi:nil="true"/>
    <lcf76f155ced4ddcb4097134ff3c332f xmlns="5a57c2fb-f192-4955-8673-2cebb3123b8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2D2665-9D30-4384-8F8C-9C260C21F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57c2fb-f192-4955-8673-2cebb3123b8b"/>
    <ds:schemaRef ds:uri="54c2c0ae-4f49-41c9-b995-af66bffb5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11A9CD-9C8E-4159-9256-496A83CA2226}">
  <ds:schemaRefs>
    <ds:schemaRef ds:uri="http://schemas.microsoft.com/office/2006/documentManagement/types"/>
    <ds:schemaRef ds:uri="http://purl.org/dc/terms/"/>
    <ds:schemaRef ds:uri="http://schemas.microsoft.com/office/2006/metadata/properties"/>
    <ds:schemaRef ds:uri="54c2c0ae-4f49-41c9-b995-af66bffb55ba"/>
    <ds:schemaRef ds:uri="http://purl.org/dc/elements/1.1/"/>
    <ds:schemaRef ds:uri="5a57c2fb-f192-4955-8673-2cebb3123b8b"/>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58D8386-7B4D-42EF-BEB1-7BFB40012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TotalTime>
  <Words>320</Words>
  <Application>Microsoft Office PowerPoint</Application>
  <PresentationFormat>Custom</PresentationFormat>
  <Paragraphs>31</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Helvetica Neue</vt:lpstr>
      <vt:lpstr>Helvetica Neue Medium</vt:lpstr>
      <vt:lpstr>21_BasicWhite</vt:lpstr>
      <vt:lpstr>25% Off Mini Deluxe Magic</vt:lpstr>
      <vt:lpstr>25% Off Mini Deluxe Magic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Deluxe LED Flux</dc:title>
  <dc:creator>Danielle Barclay</dc:creator>
  <cp:lastModifiedBy>Mary-Ann</cp:lastModifiedBy>
  <cp:revision>48</cp:revision>
  <dcterms:modified xsi:type="dcterms:W3CDTF">2023-10-25T14:35:52Z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0x0101007166B8B6937AE741A1EFE22DCA4546E4</vt:lpwstr>
  </property>
  <property fmtid="{D5CDD505-2E9C-101B-9397-08002B2CF9AE}" pid="3" name="MediaServiceImageTags">
    <vt:lpwstr/>
  </property>
</Properties>
</file>